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9"/>
  </p:notesMasterIdLst>
  <p:handoutMasterIdLst>
    <p:handoutMasterId r:id="rId20"/>
  </p:handoutMasterIdLst>
  <p:sldIdLst>
    <p:sldId id="305" r:id="rId5"/>
    <p:sldId id="306" r:id="rId6"/>
    <p:sldId id="307" r:id="rId7"/>
    <p:sldId id="308" r:id="rId8"/>
    <p:sldId id="309" r:id="rId9"/>
    <p:sldId id="310" r:id="rId10"/>
    <p:sldId id="311" r:id="rId11"/>
    <p:sldId id="312" r:id="rId12"/>
    <p:sldId id="319" r:id="rId13"/>
    <p:sldId id="313" r:id="rId14"/>
    <p:sldId id="314" r:id="rId15"/>
    <p:sldId id="315" r:id="rId16"/>
    <p:sldId id="316" r:id="rId17"/>
    <p:sldId id="318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orient="horz" pos="3792" userDrawn="1">
          <p15:clr>
            <a:srgbClr val="A4A3A4"/>
          </p15:clr>
        </p15:guide>
        <p15:guide id="3" pos="528" userDrawn="1">
          <p15:clr>
            <a:srgbClr val="A4A3A4"/>
          </p15:clr>
        </p15:guide>
        <p15:guide id="4" pos="7128" userDrawn="1">
          <p15:clr>
            <a:srgbClr val="A4A3A4"/>
          </p15:clr>
        </p15:guide>
        <p15:guide id="5" orient="horz" pos="2808" userDrawn="1">
          <p15:clr>
            <a:srgbClr val="A4A3A4"/>
          </p15:clr>
        </p15:guide>
        <p15:guide id="6" pos="2976" userDrawn="1">
          <p15:clr>
            <a:srgbClr val="A4A3A4"/>
          </p15:clr>
        </p15:guide>
        <p15:guide id="7" orient="horz" pos="9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68D230F3-CF80-4859-8CE7-A43EE81993B5}"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972"/>
    <p:restoredTop sz="94661"/>
  </p:normalViewPr>
  <p:slideViewPr>
    <p:cSldViewPr snapToGrid="0">
      <p:cViewPr varScale="1">
        <p:scale>
          <a:sx n="114" d="100"/>
          <a:sy n="114" d="100"/>
        </p:scale>
        <p:origin x="792" y="168"/>
      </p:cViewPr>
      <p:guideLst>
        <p:guide orient="horz" pos="3792"/>
        <p:guide pos="528"/>
        <p:guide pos="7128"/>
        <p:guide orient="horz" pos="2808"/>
        <p:guide pos="2976"/>
        <p:guide orient="horz" pos="9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1077DB-935E-4A0A-947A-D283B9F9F452}" type="datetimeFigureOut">
              <a:rPr lang="en-US" smtClean="0"/>
              <a:t>12/4/25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2C0B10-7CAE-41E4-AB02-7E8B1FF2B89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EDBDA2-4480-4D82-8886-1B64A7ECBBAC}" type="datetimeFigureOut">
              <a:rPr lang="en-US" noProof="0" smtClean="0"/>
              <a:t>12/4/25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DDBACE-0F8F-43FD-98F0-DEE13552DADA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557223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094529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10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434614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12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049290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610FBCDE-EE59-33A6-32CA-9F6279AA435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12700"/>
            <a:ext cx="12192000" cy="68580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E45A58EF-738C-B1BA-F49A-84ADB68F8A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b="49858"/>
          <a:stretch/>
        </p:blipFill>
        <p:spPr>
          <a:xfrm>
            <a:off x="8401354" y="9452"/>
            <a:ext cx="2286000" cy="1146248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37F78E2C-6843-1373-E993-79393D85843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34180" b="49858"/>
          <a:stretch/>
        </p:blipFill>
        <p:spPr>
          <a:xfrm>
            <a:off x="10687351" y="9452"/>
            <a:ext cx="1504649" cy="1146248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9559DD38-C8CC-7B28-F492-ACB263A8147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" b="50186"/>
          <a:stretch/>
        </p:blipFill>
        <p:spPr>
          <a:xfrm rot="10800000">
            <a:off x="1504646" y="5731981"/>
            <a:ext cx="2286000" cy="1138718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8DEFF3B2-90E8-5D9B-CEA8-00B05000BF0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34180" b="50186"/>
          <a:stretch/>
        </p:blipFill>
        <p:spPr>
          <a:xfrm rot="10800000">
            <a:off x="-3" y="5731980"/>
            <a:ext cx="1504649" cy="11387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BAE121A-5259-1180-7385-CE2C034310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841248"/>
            <a:ext cx="10479024" cy="557784"/>
          </a:xfrm>
        </p:spPr>
        <p:txBody>
          <a:bodyPr anchor="t"/>
          <a:lstStyle>
            <a:lvl1pPr>
              <a:defRPr sz="2000" b="1" cap="all" spc="300" baseline="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810682D-F26A-B1BF-CD97-BB8BD31B2F3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41247" y="1536192"/>
            <a:ext cx="10479215" cy="4480560"/>
          </a:xfrm>
        </p:spPr>
        <p:txBody>
          <a:bodyPr/>
          <a:lstStyle>
            <a:lvl1pPr marL="0" indent="0">
              <a:lnSpc>
                <a:spcPct val="75000"/>
              </a:lnSpc>
              <a:buNone/>
              <a:defRPr sz="80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588009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EC5788EE-4EDA-20FA-8EB9-2F0639E8A2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0000" t="1" b="49999"/>
          <a:stretch/>
        </p:blipFill>
        <p:spPr>
          <a:xfrm>
            <a:off x="6096000" y="0"/>
            <a:ext cx="6095999" cy="34290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9D053CA0-7A9F-FC49-AD3F-F3280344D76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83283" r="50000"/>
          <a:stretch/>
        </p:blipFill>
        <p:spPr>
          <a:xfrm>
            <a:off x="0" y="5731979"/>
            <a:ext cx="6096000" cy="1146408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767F6939-7B7E-F49F-8219-DC8CDAC85D5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01354" y="9452"/>
            <a:ext cx="2286000" cy="228600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FACCA700-291A-CD50-0CF3-749300C8D7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34180"/>
          <a:stretch/>
        </p:blipFill>
        <p:spPr>
          <a:xfrm>
            <a:off x="10687351" y="9452"/>
            <a:ext cx="1504649" cy="228600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0EFADD4D-8EF2-3DF8-F5F4-9459752D546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" b="50186"/>
          <a:stretch/>
        </p:blipFill>
        <p:spPr>
          <a:xfrm rot="10800000">
            <a:off x="1504646" y="5731981"/>
            <a:ext cx="2286000" cy="1138718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B5B36F67-81DA-36AC-5D17-0172FF5A70C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34180" b="50186"/>
          <a:stretch/>
        </p:blipFill>
        <p:spPr>
          <a:xfrm rot="10800000">
            <a:off x="-3" y="5731980"/>
            <a:ext cx="1504649" cy="11387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07285C8-D51D-91BB-C356-908E67607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841248"/>
            <a:ext cx="10479024" cy="557784"/>
          </a:xfrm>
        </p:spPr>
        <p:txBody>
          <a:bodyPr anchor="t"/>
          <a:lstStyle>
            <a:lvl1pPr>
              <a:defRPr sz="2000" cap="all" spc="3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Content Placeholder 12">
            <a:extLst>
              <a:ext uri="{FF2B5EF4-FFF2-40B4-BE49-F238E27FC236}">
                <a16:creationId xmlns:a16="http://schemas.microsoft.com/office/drawing/2014/main" id="{4D580F1D-9A19-7B41-1ACE-62B7B544425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41248" y="1527048"/>
            <a:ext cx="10479024" cy="4498848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000"/>
              </a:spcBef>
              <a:spcAft>
                <a:spcPts val="1800"/>
              </a:spcAft>
              <a:buSzPct val="100000"/>
              <a:buNone/>
              <a:defRPr sz="2000"/>
            </a:lvl1pPr>
            <a:lvl2pPr>
              <a:buSzPct val="100000"/>
              <a:defRPr sz="2000"/>
            </a:lvl2pPr>
            <a:lvl3pPr>
              <a:buSzPct val="100000"/>
              <a:defRPr sz="1800"/>
            </a:lvl3pPr>
            <a:lvl4pPr>
              <a:buSzPct val="100000"/>
              <a:defRPr sz="1800"/>
            </a:lvl4pPr>
            <a:lvl5pPr>
              <a:buSzPct val="100000"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4D0E8A-D840-3B34-461F-395ACC9FA82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FOOTER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8E551C-14F1-4049-29C9-7A53E172F85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7B645E-C5E5-4727-B977-D372A0AA71D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34631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with image 03"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7E35C9AB-B94F-CACD-3F8A-C5FE3B69599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92952" y="0"/>
            <a:ext cx="6099048" cy="6876288"/>
          </a:xfrm>
          <a:solidFill>
            <a:schemeClr val="accent6">
              <a:lumMod val="75000"/>
            </a:schemeClr>
          </a:solidFill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4" name="Title 123">
            <a:extLst>
              <a:ext uri="{FF2B5EF4-FFF2-40B4-BE49-F238E27FC236}">
                <a16:creationId xmlns:a16="http://schemas.microsoft.com/office/drawing/2014/main" id="{5EF8E4BF-2FB4-FFDD-E565-805C476240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4" y="832104"/>
            <a:ext cx="6099048" cy="5219236"/>
          </a:xfrm>
        </p:spPr>
        <p:txBody>
          <a:bodyPr anchor="t"/>
          <a:lstStyle>
            <a:lvl1pPr>
              <a:lnSpc>
                <a:spcPct val="75000"/>
              </a:lnSpc>
              <a:defRPr sz="8000" b="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3" name="Text Placeholder 122">
            <a:extLst>
              <a:ext uri="{FF2B5EF4-FFF2-40B4-BE49-F238E27FC236}">
                <a16:creationId xmlns:a16="http://schemas.microsoft.com/office/drawing/2014/main" id="{25C59923-6546-AB3B-534C-22113CD9D67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401353" y="-1"/>
            <a:ext cx="3790650" cy="1155691"/>
          </a:xfrm>
          <a:custGeom>
            <a:avLst/>
            <a:gdLst>
              <a:gd name="connsiteX0" fmla="*/ 2293575 w 3790650"/>
              <a:gd name="connsiteY0" fmla="*/ 0 h 1155691"/>
              <a:gd name="connsiteX1" fmla="*/ 3790650 w 3790650"/>
              <a:gd name="connsiteY1" fmla="*/ 0 h 1155691"/>
              <a:gd name="connsiteX2" fmla="*/ 3790650 w 3790650"/>
              <a:gd name="connsiteY2" fmla="*/ 1098632 h 1155691"/>
              <a:gd name="connsiteX3" fmla="*/ 3775153 w 3790650"/>
              <a:gd name="connsiteY3" fmla="*/ 1104304 h 1155691"/>
              <a:gd name="connsiteX4" fmla="*/ 3435268 w 3790650"/>
              <a:gd name="connsiteY4" fmla="*/ 1155691 h 1155691"/>
              <a:gd name="connsiteX5" fmla="*/ 2292295 w 3790650"/>
              <a:gd name="connsiteY5" fmla="*/ 12701 h 1155691"/>
              <a:gd name="connsiteX6" fmla="*/ 1280 w 3790650"/>
              <a:gd name="connsiteY6" fmla="*/ 0 h 1155691"/>
              <a:gd name="connsiteX7" fmla="*/ 2284665 w 3790650"/>
              <a:gd name="connsiteY7" fmla="*/ 0 h 1155691"/>
              <a:gd name="connsiteX8" fmla="*/ 2285945 w 3790650"/>
              <a:gd name="connsiteY8" fmla="*/ 12701 h 1155691"/>
              <a:gd name="connsiteX9" fmla="*/ 1142973 w 3790650"/>
              <a:gd name="connsiteY9" fmla="*/ 1155691 h 1155691"/>
              <a:gd name="connsiteX10" fmla="*/ 0 w 3790650"/>
              <a:gd name="connsiteY10" fmla="*/ 12701 h 1155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790650" h="1155691">
                <a:moveTo>
                  <a:pt x="2293575" y="0"/>
                </a:moveTo>
                <a:lnTo>
                  <a:pt x="3790650" y="0"/>
                </a:lnTo>
                <a:lnTo>
                  <a:pt x="3790650" y="1098632"/>
                </a:lnTo>
                <a:lnTo>
                  <a:pt x="3775153" y="1104304"/>
                </a:lnTo>
                <a:cubicBezTo>
                  <a:pt x="3667783" y="1137700"/>
                  <a:pt x="3553627" y="1155691"/>
                  <a:pt x="3435268" y="1155691"/>
                </a:cubicBezTo>
                <a:cubicBezTo>
                  <a:pt x="2804021" y="1155691"/>
                  <a:pt x="2292295" y="643957"/>
                  <a:pt x="2292295" y="12701"/>
                </a:cubicBezTo>
                <a:close/>
                <a:moveTo>
                  <a:pt x="1280" y="0"/>
                </a:moveTo>
                <a:lnTo>
                  <a:pt x="2284665" y="0"/>
                </a:lnTo>
                <a:lnTo>
                  <a:pt x="2285945" y="12701"/>
                </a:lnTo>
                <a:cubicBezTo>
                  <a:pt x="2285945" y="643957"/>
                  <a:pt x="1774219" y="1155691"/>
                  <a:pt x="1142973" y="1155691"/>
                </a:cubicBezTo>
                <a:cubicBezTo>
                  <a:pt x="511726" y="1155691"/>
                  <a:pt x="0" y="643957"/>
                  <a:pt x="0" y="12701"/>
                </a:cubicBezTo>
                <a:close/>
              </a:path>
            </a:pathLst>
          </a:custGeom>
          <a:solidFill>
            <a:schemeClr val="accent6">
              <a:lumMod val="75000"/>
              <a:alpha val="25000"/>
            </a:schemeClr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id="{880C9A0C-95B8-C535-9B78-63FDB782BE1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-3" y="5727700"/>
            <a:ext cx="12192003" cy="1130300"/>
          </a:xfrm>
          <a:custGeom>
            <a:avLst/>
            <a:gdLst>
              <a:gd name="connsiteX0" fmla="*/ 11823828 w 12192003"/>
              <a:gd name="connsiteY0" fmla="*/ 0 h 1130300"/>
              <a:gd name="connsiteX1" fmla="*/ 12163721 w 12192003"/>
              <a:gd name="connsiteY1" fmla="*/ 51387 h 1130300"/>
              <a:gd name="connsiteX2" fmla="*/ 12192003 w 12192003"/>
              <a:gd name="connsiteY2" fmla="*/ 61738 h 1130300"/>
              <a:gd name="connsiteX3" fmla="*/ 12192003 w 12192003"/>
              <a:gd name="connsiteY3" fmla="*/ 1130300 h 1130300"/>
              <a:gd name="connsiteX4" fmla="*/ 10681469 w 12192003"/>
              <a:gd name="connsiteY4" fmla="*/ 1130300 h 1130300"/>
              <a:gd name="connsiteX5" fmla="*/ 10686729 w 12192003"/>
              <a:gd name="connsiteY5" fmla="*/ 1026126 h 1130300"/>
              <a:gd name="connsiteX6" fmla="*/ 11823828 w 12192003"/>
              <a:gd name="connsiteY6" fmla="*/ 0 h 1130300"/>
              <a:gd name="connsiteX7" fmla="*/ 9531478 w 12192003"/>
              <a:gd name="connsiteY7" fmla="*/ 0 h 1130300"/>
              <a:gd name="connsiteX8" fmla="*/ 10668577 w 12192003"/>
              <a:gd name="connsiteY8" fmla="*/ 1026126 h 1130300"/>
              <a:gd name="connsiteX9" fmla="*/ 10673837 w 12192003"/>
              <a:gd name="connsiteY9" fmla="*/ 1130300 h 1130300"/>
              <a:gd name="connsiteX10" fmla="*/ 8389119 w 12192003"/>
              <a:gd name="connsiteY10" fmla="*/ 1130300 h 1130300"/>
              <a:gd name="connsiteX11" fmla="*/ 8394379 w 12192003"/>
              <a:gd name="connsiteY11" fmla="*/ 1026126 h 1130300"/>
              <a:gd name="connsiteX12" fmla="*/ 9531478 w 12192003"/>
              <a:gd name="connsiteY12" fmla="*/ 0 h 1130300"/>
              <a:gd name="connsiteX13" fmla="*/ 7239129 w 12192003"/>
              <a:gd name="connsiteY13" fmla="*/ 0 h 1130300"/>
              <a:gd name="connsiteX14" fmla="*/ 8376227 w 12192003"/>
              <a:gd name="connsiteY14" fmla="*/ 1026126 h 1130300"/>
              <a:gd name="connsiteX15" fmla="*/ 8381487 w 12192003"/>
              <a:gd name="connsiteY15" fmla="*/ 1130300 h 1130300"/>
              <a:gd name="connsiteX16" fmla="*/ 6096769 w 12192003"/>
              <a:gd name="connsiteY16" fmla="*/ 1130300 h 1130300"/>
              <a:gd name="connsiteX17" fmla="*/ 6102029 w 12192003"/>
              <a:gd name="connsiteY17" fmla="*/ 1026126 h 1130300"/>
              <a:gd name="connsiteX18" fmla="*/ 7239129 w 12192003"/>
              <a:gd name="connsiteY18" fmla="*/ 0 h 1130300"/>
              <a:gd name="connsiteX19" fmla="*/ 4946780 w 12192003"/>
              <a:gd name="connsiteY19" fmla="*/ 0 h 1130300"/>
              <a:gd name="connsiteX20" fmla="*/ 6083878 w 12192003"/>
              <a:gd name="connsiteY20" fmla="*/ 1026126 h 1130300"/>
              <a:gd name="connsiteX21" fmla="*/ 6089139 w 12192003"/>
              <a:gd name="connsiteY21" fmla="*/ 1130300 h 1130300"/>
              <a:gd name="connsiteX22" fmla="*/ 3804423 w 12192003"/>
              <a:gd name="connsiteY22" fmla="*/ 1130300 h 1130300"/>
              <a:gd name="connsiteX23" fmla="*/ 3809684 w 12192003"/>
              <a:gd name="connsiteY23" fmla="*/ 1026126 h 1130300"/>
              <a:gd name="connsiteX24" fmla="*/ 4946780 w 12192003"/>
              <a:gd name="connsiteY24" fmla="*/ 0 h 1130300"/>
              <a:gd name="connsiteX25" fmla="*/ 2654431 w 12192003"/>
              <a:gd name="connsiteY25" fmla="*/ 0 h 1130300"/>
              <a:gd name="connsiteX26" fmla="*/ 3791530 w 12192003"/>
              <a:gd name="connsiteY26" fmla="*/ 1026126 h 1130300"/>
              <a:gd name="connsiteX27" fmla="*/ 3796791 w 12192003"/>
              <a:gd name="connsiteY27" fmla="*/ 1130300 h 1130300"/>
              <a:gd name="connsiteX28" fmla="*/ 1512072 w 12192003"/>
              <a:gd name="connsiteY28" fmla="*/ 1130300 h 1130300"/>
              <a:gd name="connsiteX29" fmla="*/ 1517332 w 12192003"/>
              <a:gd name="connsiteY29" fmla="*/ 1026126 h 1130300"/>
              <a:gd name="connsiteX30" fmla="*/ 2654431 w 12192003"/>
              <a:gd name="connsiteY30" fmla="*/ 0 h 1130300"/>
              <a:gd name="connsiteX31" fmla="*/ 362080 w 12192003"/>
              <a:gd name="connsiteY31" fmla="*/ 0 h 1130300"/>
              <a:gd name="connsiteX32" fmla="*/ 1499179 w 12192003"/>
              <a:gd name="connsiteY32" fmla="*/ 1026126 h 1130300"/>
              <a:gd name="connsiteX33" fmla="*/ 1504439 w 12192003"/>
              <a:gd name="connsiteY33" fmla="*/ 1130300 h 1130300"/>
              <a:gd name="connsiteX34" fmla="*/ 0 w 12192003"/>
              <a:gd name="connsiteY34" fmla="*/ 1130300 h 1130300"/>
              <a:gd name="connsiteX35" fmla="*/ 0 w 12192003"/>
              <a:gd name="connsiteY35" fmla="*/ 59507 h 1130300"/>
              <a:gd name="connsiteX36" fmla="*/ 22187 w 12192003"/>
              <a:gd name="connsiteY36" fmla="*/ 51387 h 1130300"/>
              <a:gd name="connsiteX37" fmla="*/ 362080 w 12192003"/>
              <a:gd name="connsiteY37" fmla="*/ 0 h 113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192003" h="1130300">
                <a:moveTo>
                  <a:pt x="11823828" y="0"/>
                </a:moveTo>
                <a:cubicBezTo>
                  <a:pt x="11942189" y="0"/>
                  <a:pt x="12056349" y="17991"/>
                  <a:pt x="12163721" y="51387"/>
                </a:cubicBezTo>
                <a:lnTo>
                  <a:pt x="12192003" y="61738"/>
                </a:lnTo>
                <a:lnTo>
                  <a:pt x="12192003" y="1130300"/>
                </a:lnTo>
                <a:lnTo>
                  <a:pt x="10681469" y="1130300"/>
                </a:lnTo>
                <a:lnTo>
                  <a:pt x="10686729" y="1026126"/>
                </a:lnTo>
                <a:cubicBezTo>
                  <a:pt x="10745262" y="449767"/>
                  <a:pt x="11232021" y="0"/>
                  <a:pt x="11823828" y="0"/>
                </a:cubicBezTo>
                <a:close/>
                <a:moveTo>
                  <a:pt x="9531478" y="0"/>
                </a:moveTo>
                <a:cubicBezTo>
                  <a:pt x="10123285" y="0"/>
                  <a:pt x="10610044" y="449767"/>
                  <a:pt x="10668577" y="1026126"/>
                </a:cubicBezTo>
                <a:lnTo>
                  <a:pt x="10673837" y="1130300"/>
                </a:lnTo>
                <a:lnTo>
                  <a:pt x="8389119" y="1130300"/>
                </a:lnTo>
                <a:lnTo>
                  <a:pt x="8394379" y="1026126"/>
                </a:lnTo>
                <a:cubicBezTo>
                  <a:pt x="8452912" y="449767"/>
                  <a:pt x="8939671" y="0"/>
                  <a:pt x="9531478" y="0"/>
                </a:cubicBezTo>
                <a:close/>
                <a:moveTo>
                  <a:pt x="7239129" y="0"/>
                </a:moveTo>
                <a:cubicBezTo>
                  <a:pt x="7830936" y="0"/>
                  <a:pt x="8317694" y="449767"/>
                  <a:pt x="8376227" y="1026126"/>
                </a:cubicBezTo>
                <a:lnTo>
                  <a:pt x="8381487" y="1130300"/>
                </a:lnTo>
                <a:lnTo>
                  <a:pt x="6096769" y="1130300"/>
                </a:lnTo>
                <a:lnTo>
                  <a:pt x="6102029" y="1026126"/>
                </a:lnTo>
                <a:cubicBezTo>
                  <a:pt x="6160563" y="449767"/>
                  <a:pt x="6647322" y="0"/>
                  <a:pt x="7239129" y="0"/>
                </a:cubicBezTo>
                <a:close/>
                <a:moveTo>
                  <a:pt x="4946780" y="0"/>
                </a:moveTo>
                <a:cubicBezTo>
                  <a:pt x="5538587" y="0"/>
                  <a:pt x="6025345" y="449767"/>
                  <a:pt x="6083878" y="1026126"/>
                </a:cubicBezTo>
                <a:lnTo>
                  <a:pt x="6089139" y="1130300"/>
                </a:lnTo>
                <a:lnTo>
                  <a:pt x="3804423" y="1130300"/>
                </a:lnTo>
                <a:lnTo>
                  <a:pt x="3809684" y="1026126"/>
                </a:lnTo>
                <a:cubicBezTo>
                  <a:pt x="3868216" y="449767"/>
                  <a:pt x="4354972" y="0"/>
                  <a:pt x="4946780" y="0"/>
                </a:cubicBezTo>
                <a:close/>
                <a:moveTo>
                  <a:pt x="2654431" y="0"/>
                </a:moveTo>
                <a:cubicBezTo>
                  <a:pt x="3246238" y="0"/>
                  <a:pt x="3732997" y="449767"/>
                  <a:pt x="3791530" y="1026126"/>
                </a:cubicBezTo>
                <a:lnTo>
                  <a:pt x="3796791" y="1130300"/>
                </a:lnTo>
                <a:lnTo>
                  <a:pt x="1512072" y="1130300"/>
                </a:lnTo>
                <a:lnTo>
                  <a:pt x="1517332" y="1026126"/>
                </a:lnTo>
                <a:cubicBezTo>
                  <a:pt x="1575865" y="449767"/>
                  <a:pt x="2062624" y="0"/>
                  <a:pt x="2654431" y="0"/>
                </a:cubicBezTo>
                <a:close/>
                <a:moveTo>
                  <a:pt x="362080" y="0"/>
                </a:moveTo>
                <a:cubicBezTo>
                  <a:pt x="953887" y="0"/>
                  <a:pt x="1440646" y="449767"/>
                  <a:pt x="1499179" y="1026126"/>
                </a:cubicBezTo>
                <a:lnTo>
                  <a:pt x="1504439" y="1130300"/>
                </a:lnTo>
                <a:lnTo>
                  <a:pt x="0" y="1130300"/>
                </a:lnTo>
                <a:lnTo>
                  <a:pt x="0" y="59507"/>
                </a:lnTo>
                <a:lnTo>
                  <a:pt x="22187" y="51387"/>
                </a:lnTo>
                <a:cubicBezTo>
                  <a:pt x="129559" y="17991"/>
                  <a:pt x="243719" y="0"/>
                  <a:pt x="362080" y="0"/>
                </a:cubicBezTo>
                <a:close/>
              </a:path>
            </a:pathLst>
          </a:custGeom>
          <a:solidFill>
            <a:schemeClr val="accent6">
              <a:lumMod val="75000"/>
              <a:alpha val="25000"/>
            </a:schemeClr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id="{70972619-C968-1257-58C9-0DC66164291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0" y="5724189"/>
            <a:ext cx="1503729" cy="1133811"/>
          </a:xfrm>
          <a:custGeom>
            <a:avLst/>
            <a:gdLst>
              <a:gd name="connsiteX0" fmla="*/ 367995 w 1503729"/>
              <a:gd name="connsiteY0" fmla="*/ 19 h 1133811"/>
              <a:gd name="connsiteX1" fmla="*/ 1481576 w 1503729"/>
              <a:gd name="connsiteY1" fmla="*/ 913359 h 1133811"/>
              <a:gd name="connsiteX2" fmla="*/ 1503729 w 1503729"/>
              <a:gd name="connsiteY2" fmla="*/ 1133811 h 1133811"/>
              <a:gd name="connsiteX3" fmla="*/ 1371482 w 1503729"/>
              <a:gd name="connsiteY3" fmla="*/ 1133811 h 1133811"/>
              <a:gd name="connsiteX4" fmla="*/ 1275407 w 1503729"/>
              <a:gd name="connsiteY4" fmla="*/ 1118667 h 1133811"/>
              <a:gd name="connsiteX5" fmla="*/ 367995 w 1503729"/>
              <a:gd name="connsiteY5" fmla="*/ 19 h 1133811"/>
              <a:gd name="connsiteX6" fmla="*/ 367996 w 1503729"/>
              <a:gd name="connsiteY6" fmla="*/ 0 h 1133811"/>
              <a:gd name="connsiteX7" fmla="*/ 33218 w 1503729"/>
              <a:gd name="connsiteY7" fmla="*/ 808204 h 1133811"/>
              <a:gd name="connsiteX8" fmla="*/ 0 w 1503729"/>
              <a:gd name="connsiteY8" fmla="*/ 838393 h 1133811"/>
              <a:gd name="connsiteX9" fmla="*/ 0 w 1503729"/>
              <a:gd name="connsiteY9" fmla="*/ 61671 h 1133811"/>
              <a:gd name="connsiteX10" fmla="*/ 28102 w 1503729"/>
              <a:gd name="connsiteY10" fmla="*/ 51386 h 1133811"/>
              <a:gd name="connsiteX11" fmla="*/ 367996 w 1503729"/>
              <a:gd name="connsiteY11" fmla="*/ 0 h 1133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503729" h="1133811">
                <a:moveTo>
                  <a:pt x="367995" y="19"/>
                </a:moveTo>
                <a:cubicBezTo>
                  <a:pt x="917788" y="3008"/>
                  <a:pt x="1375686" y="394157"/>
                  <a:pt x="1481576" y="913359"/>
                </a:cubicBezTo>
                <a:lnTo>
                  <a:pt x="1503729" y="1133811"/>
                </a:lnTo>
                <a:lnTo>
                  <a:pt x="1371482" y="1133811"/>
                </a:lnTo>
                <a:lnTo>
                  <a:pt x="1275407" y="1118667"/>
                </a:lnTo>
                <a:cubicBezTo>
                  <a:pt x="757177" y="1010082"/>
                  <a:pt x="368000" y="550498"/>
                  <a:pt x="367995" y="19"/>
                </a:cubicBezTo>
                <a:close/>
                <a:moveTo>
                  <a:pt x="367996" y="0"/>
                </a:moveTo>
                <a:cubicBezTo>
                  <a:pt x="367996" y="315623"/>
                  <a:pt x="240061" y="601366"/>
                  <a:pt x="33218" y="808204"/>
                </a:cubicBezTo>
                <a:lnTo>
                  <a:pt x="0" y="838393"/>
                </a:lnTo>
                <a:lnTo>
                  <a:pt x="0" y="61671"/>
                </a:lnTo>
                <a:lnTo>
                  <a:pt x="28102" y="51386"/>
                </a:lnTo>
                <a:cubicBezTo>
                  <a:pt x="135475" y="17991"/>
                  <a:pt x="249634" y="0"/>
                  <a:pt x="367996" y="0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  <a:alpha val="20000"/>
            </a:schemeClr>
          </a:solidFill>
          <a:ln w="4154" cap="flat">
            <a:noFill/>
            <a:prstDash val="solid"/>
            <a:miter/>
          </a:ln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3" name="Text Placeholder 92">
            <a:extLst>
              <a:ext uri="{FF2B5EF4-FFF2-40B4-BE49-F238E27FC236}">
                <a16:creationId xmlns:a16="http://schemas.microsoft.com/office/drawing/2014/main" id="{0A4A3873-48BC-94DF-6006-FC7F81660A5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401353" y="0"/>
            <a:ext cx="3790647" cy="1143002"/>
          </a:xfrm>
          <a:custGeom>
            <a:avLst/>
            <a:gdLst>
              <a:gd name="connsiteX0" fmla="*/ 3790647 w 3790647"/>
              <a:gd name="connsiteY0" fmla="*/ 304585 h 1143002"/>
              <a:gd name="connsiteX1" fmla="*/ 3790647 w 3790647"/>
              <a:gd name="connsiteY1" fmla="*/ 1081329 h 1143002"/>
              <a:gd name="connsiteX2" fmla="*/ 3762543 w 3790647"/>
              <a:gd name="connsiteY2" fmla="*/ 1091615 h 1143002"/>
              <a:gd name="connsiteX3" fmla="*/ 3422649 w 3790647"/>
              <a:gd name="connsiteY3" fmla="*/ 1143002 h 1143002"/>
              <a:gd name="connsiteX4" fmla="*/ 3757427 w 3790647"/>
              <a:gd name="connsiteY4" fmla="*/ 334777 h 1143002"/>
              <a:gd name="connsiteX5" fmla="*/ 2285997 w 3790647"/>
              <a:gd name="connsiteY5" fmla="*/ 17 h 1143002"/>
              <a:gd name="connsiteX6" fmla="*/ 3422650 w 3790647"/>
              <a:gd name="connsiteY6" fmla="*/ 1142983 h 1143002"/>
              <a:gd name="connsiteX7" fmla="*/ 2285997 w 3790647"/>
              <a:gd name="connsiteY7" fmla="*/ 17 h 1143002"/>
              <a:gd name="connsiteX8" fmla="*/ 0 w 3790647"/>
              <a:gd name="connsiteY8" fmla="*/ 17 h 1143002"/>
              <a:gd name="connsiteX9" fmla="*/ 1136650 w 3790647"/>
              <a:gd name="connsiteY9" fmla="*/ 1142983 h 1143002"/>
              <a:gd name="connsiteX10" fmla="*/ 0 w 3790647"/>
              <a:gd name="connsiteY10" fmla="*/ 17 h 1143002"/>
              <a:gd name="connsiteX11" fmla="*/ 2279650 w 3790647"/>
              <a:gd name="connsiteY11" fmla="*/ 0 h 1143002"/>
              <a:gd name="connsiteX12" fmla="*/ 1136650 w 3790647"/>
              <a:gd name="connsiteY12" fmla="*/ 1143002 h 1143002"/>
              <a:gd name="connsiteX13" fmla="*/ 2279650 w 3790647"/>
              <a:gd name="connsiteY13" fmla="*/ 0 h 1143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790647" h="1143002">
                <a:moveTo>
                  <a:pt x="3790647" y="304585"/>
                </a:moveTo>
                <a:lnTo>
                  <a:pt x="3790647" y="1081329"/>
                </a:lnTo>
                <a:lnTo>
                  <a:pt x="3762543" y="1091615"/>
                </a:lnTo>
                <a:cubicBezTo>
                  <a:pt x="3655170" y="1125011"/>
                  <a:pt x="3541011" y="1143002"/>
                  <a:pt x="3422649" y="1143002"/>
                </a:cubicBezTo>
                <a:cubicBezTo>
                  <a:pt x="3422649" y="827371"/>
                  <a:pt x="3550584" y="541620"/>
                  <a:pt x="3757427" y="334777"/>
                </a:cubicBezTo>
                <a:close/>
                <a:moveTo>
                  <a:pt x="2285997" y="17"/>
                </a:moveTo>
                <a:cubicBezTo>
                  <a:pt x="2914332" y="3435"/>
                  <a:pt x="3422644" y="513848"/>
                  <a:pt x="3422650" y="1142983"/>
                </a:cubicBezTo>
                <a:cubicBezTo>
                  <a:pt x="2794315" y="1139567"/>
                  <a:pt x="2286006" y="629153"/>
                  <a:pt x="2285997" y="17"/>
                </a:cubicBezTo>
                <a:close/>
                <a:moveTo>
                  <a:pt x="0" y="17"/>
                </a:moveTo>
                <a:cubicBezTo>
                  <a:pt x="628334" y="3435"/>
                  <a:pt x="1136644" y="513848"/>
                  <a:pt x="1136650" y="1142983"/>
                </a:cubicBezTo>
                <a:cubicBezTo>
                  <a:pt x="508316" y="1139567"/>
                  <a:pt x="9" y="629153"/>
                  <a:pt x="0" y="17"/>
                </a:cubicBezTo>
                <a:close/>
                <a:moveTo>
                  <a:pt x="2279650" y="0"/>
                </a:moveTo>
                <a:cubicBezTo>
                  <a:pt x="2279650" y="631263"/>
                  <a:pt x="1767910" y="1143002"/>
                  <a:pt x="1136650" y="1143002"/>
                </a:cubicBezTo>
                <a:cubicBezTo>
                  <a:pt x="1136650" y="511739"/>
                  <a:pt x="1648390" y="0"/>
                  <a:pt x="2279650" y="0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  <a:alpha val="20000"/>
            </a:schemeClr>
          </a:solidFill>
          <a:ln w="4154" cap="flat">
            <a:noFill/>
            <a:prstDash val="solid"/>
            <a:miter/>
          </a:ln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20" name="Graphic 119">
            <a:extLst>
              <a:ext uri="{FF2B5EF4-FFF2-40B4-BE49-F238E27FC236}">
                <a16:creationId xmlns:a16="http://schemas.microsoft.com/office/drawing/2014/main" id="{9C01A786-0C1A-6C4A-1466-1AE233D142A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8908" b="83148"/>
          <a:stretch/>
        </p:blipFill>
        <p:spPr>
          <a:xfrm>
            <a:off x="8401354" y="12700"/>
            <a:ext cx="3790646" cy="115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9718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0059F316-9319-477C-3BD8-C3B19F248AF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7659"/>
          <a:stretch/>
        </p:blipFill>
        <p:spPr>
          <a:xfrm>
            <a:off x="10687350" y="12700"/>
            <a:ext cx="1504649" cy="685800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AEF98D51-D262-470D-2214-A8A0EDB7362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34180"/>
          <a:stretch/>
        </p:blipFill>
        <p:spPr>
          <a:xfrm>
            <a:off x="10687351" y="4584700"/>
            <a:ext cx="1504649" cy="22860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3480B83D-EEC7-5C2D-9338-841D005457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34180"/>
          <a:stretch/>
        </p:blipFill>
        <p:spPr>
          <a:xfrm>
            <a:off x="10687351" y="2297076"/>
            <a:ext cx="1504649" cy="228600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69BE97B1-E4D2-AA2A-1E85-0D598735135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34180"/>
          <a:stretch/>
        </p:blipFill>
        <p:spPr>
          <a:xfrm>
            <a:off x="10687351" y="9452"/>
            <a:ext cx="1504649" cy="228600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F227120C-DBC1-2EDA-E58C-E1DAD7E550F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83283" r="50000"/>
          <a:stretch/>
        </p:blipFill>
        <p:spPr>
          <a:xfrm>
            <a:off x="0" y="5731979"/>
            <a:ext cx="6096000" cy="1146408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3FDA3437-5725-1727-4B8A-FCE59556193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" b="50186"/>
          <a:stretch/>
        </p:blipFill>
        <p:spPr>
          <a:xfrm rot="10800000">
            <a:off x="1504646" y="5731981"/>
            <a:ext cx="2286000" cy="1138718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35C8D2AF-CEDF-4131-723C-91569E90C29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34180" b="50186"/>
          <a:stretch/>
        </p:blipFill>
        <p:spPr>
          <a:xfrm rot="10800000">
            <a:off x="-3" y="5731980"/>
            <a:ext cx="1504649" cy="11387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07285C8-D51D-91BB-C356-908E67607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841248"/>
            <a:ext cx="10479024" cy="557784"/>
          </a:xfrm>
        </p:spPr>
        <p:txBody>
          <a:bodyPr anchor="t"/>
          <a:lstStyle>
            <a:lvl1pPr>
              <a:defRPr sz="2000" cap="all" spc="3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Content Placeholder 12">
            <a:extLst>
              <a:ext uri="{FF2B5EF4-FFF2-40B4-BE49-F238E27FC236}">
                <a16:creationId xmlns:a16="http://schemas.microsoft.com/office/drawing/2014/main" id="{854FEE13-908D-1E41-D8D6-51FE4B1E0A0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41248" y="1536827"/>
            <a:ext cx="2862072" cy="4479925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Aft>
                <a:spcPts val="1800"/>
              </a:spcAft>
              <a:buSzPct val="100000"/>
              <a:buNone/>
              <a:defRPr sz="2000" b="1"/>
            </a:lvl1pPr>
            <a:lvl2pPr>
              <a:buSzPct val="100000"/>
              <a:defRPr sz="2000"/>
            </a:lvl2pPr>
            <a:lvl3pPr>
              <a:buSzPct val="100000"/>
              <a:defRPr sz="1800"/>
            </a:lvl3pPr>
            <a:lvl4pPr>
              <a:buSzPct val="100000"/>
              <a:defRPr sz="1800"/>
            </a:lvl4pPr>
            <a:lvl5pPr>
              <a:buSzPct val="100000"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12">
            <a:extLst>
              <a:ext uri="{FF2B5EF4-FFF2-40B4-BE49-F238E27FC236}">
                <a16:creationId xmlns:a16="http://schemas.microsoft.com/office/drawing/2014/main" id="{4D580F1D-9A19-7B41-1ACE-62B7B544425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791456" y="1536827"/>
            <a:ext cx="5650992" cy="4480560"/>
          </a:xfrm>
        </p:spPr>
        <p:txBody>
          <a:bodyPr>
            <a:normAutofit/>
          </a:bodyPr>
          <a:lstStyle>
            <a:lvl1pPr marL="457200" indent="-4572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+mj-lt"/>
              <a:buAutoNum type="arabicPeriod"/>
              <a:defRPr sz="2000"/>
            </a:lvl1pPr>
            <a:lvl2pPr marL="914400" indent="-457200">
              <a:buSzPct val="100000"/>
              <a:buFont typeface="+mj-lt"/>
              <a:buAutoNum type="alphaLcPeriod"/>
              <a:defRPr sz="2000"/>
            </a:lvl2pPr>
            <a:lvl3pPr marL="1371600" indent="-457200">
              <a:buSzPct val="100000"/>
              <a:buFont typeface="+mj-lt"/>
              <a:buAutoNum type="romanLcPeriod"/>
              <a:defRPr sz="1800"/>
            </a:lvl3pPr>
            <a:lvl4pPr marL="1828800" indent="-457200">
              <a:buSzPct val="100000"/>
              <a:buFont typeface="+mj-lt"/>
              <a:buAutoNum type="arabicParenR"/>
              <a:defRPr sz="1800"/>
            </a:lvl4pPr>
            <a:lvl5pPr marL="2286000" indent="-457200">
              <a:buSzPct val="100000"/>
              <a:buFont typeface="+mj-lt"/>
              <a:buAutoNum type="alphaLcParenR"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4D0E8A-D840-3B34-461F-395ACC9FA82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FOOTER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8E551C-14F1-4049-29C9-7A53E172F85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7B645E-C5E5-4727-B977-D372A0AA71D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46079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610FBCDE-EE59-33A6-32CA-9F6279AA435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12700"/>
            <a:ext cx="12192000" cy="68580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E45A58EF-738C-B1BA-F49A-84ADB68F8A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b="49858"/>
          <a:stretch/>
        </p:blipFill>
        <p:spPr>
          <a:xfrm>
            <a:off x="8401354" y="9452"/>
            <a:ext cx="2286000" cy="1146248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37F78E2C-6843-1373-E993-79393D85843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34180" b="49858"/>
          <a:stretch/>
        </p:blipFill>
        <p:spPr>
          <a:xfrm>
            <a:off x="10687351" y="9452"/>
            <a:ext cx="1504649" cy="1146248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9559DD38-C8CC-7B28-F492-ACB263A8147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" b="50186"/>
          <a:stretch/>
        </p:blipFill>
        <p:spPr>
          <a:xfrm rot="10800000">
            <a:off x="1504646" y="5731981"/>
            <a:ext cx="2286000" cy="1138718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8DEFF3B2-90E8-5D9B-CEA8-00B05000BF0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34180" b="50186"/>
          <a:stretch/>
        </p:blipFill>
        <p:spPr>
          <a:xfrm rot="10800000">
            <a:off x="-3" y="5731980"/>
            <a:ext cx="1504649" cy="1138720"/>
          </a:xfrm>
          <a:prstGeom prst="rect">
            <a:avLst/>
          </a:prstGeom>
        </p:spPr>
      </p:pic>
      <p:sp>
        <p:nvSpPr>
          <p:cNvPr id="13" name="Title 123">
            <a:extLst>
              <a:ext uri="{FF2B5EF4-FFF2-40B4-BE49-F238E27FC236}">
                <a16:creationId xmlns:a16="http://schemas.microsoft.com/office/drawing/2014/main" id="{0B9C7C4B-FC2C-5D51-5679-3D5ED85185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3" y="832104"/>
            <a:ext cx="10479088" cy="2587625"/>
          </a:xfrm>
        </p:spPr>
        <p:txBody>
          <a:bodyPr anchor="t"/>
          <a:lstStyle>
            <a:lvl1pPr>
              <a:lnSpc>
                <a:spcPct val="75000"/>
              </a:lnSpc>
              <a:defRPr sz="8000" b="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79F5B69-7199-E3E6-5554-6CC2207D48E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41375" y="3705309"/>
            <a:ext cx="10479088" cy="2587625"/>
          </a:xfrm>
        </p:spPr>
        <p:txBody>
          <a:bodyPr/>
          <a:lstStyle>
            <a:lvl1pPr marL="0" indent="0">
              <a:lnSpc>
                <a:spcPct val="130000"/>
              </a:lnSpc>
              <a:spcAft>
                <a:spcPts val="1000"/>
              </a:spcAft>
              <a:buNone/>
              <a:defRPr b="1" i="0" cap="all" spc="3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309312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A1EF8CAB-74EE-F5E0-2A98-D49729C5739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0000" t="1" b="49999"/>
          <a:stretch/>
        </p:blipFill>
        <p:spPr>
          <a:xfrm>
            <a:off x="6096000" y="0"/>
            <a:ext cx="6095999" cy="34290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8783521D-ED5D-D5DB-16FA-CD1B1203DF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83283" r="87659"/>
          <a:stretch/>
        </p:blipFill>
        <p:spPr>
          <a:xfrm>
            <a:off x="0" y="5731979"/>
            <a:ext cx="1504645" cy="1146408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9381EED1-F8B1-76DD-2AF9-959C65437FF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01354" y="9452"/>
            <a:ext cx="2286000" cy="22860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1D23ADF4-87AF-5693-9986-341478D502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34180"/>
          <a:stretch/>
        </p:blipFill>
        <p:spPr>
          <a:xfrm>
            <a:off x="10687351" y="9452"/>
            <a:ext cx="1504649" cy="22860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2E5EE104-2241-C262-895C-BCA76913401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34180" b="50186"/>
          <a:stretch/>
        </p:blipFill>
        <p:spPr>
          <a:xfrm rot="10800000">
            <a:off x="-3" y="5731980"/>
            <a:ext cx="1504649" cy="11387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07285C8-D51D-91BB-C356-908E67607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841248"/>
            <a:ext cx="10479024" cy="557784"/>
          </a:xfrm>
        </p:spPr>
        <p:txBody>
          <a:bodyPr anchor="t"/>
          <a:lstStyle>
            <a:lvl1pPr>
              <a:defRPr sz="2000" cap="all" spc="3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Content Placeholder 12">
            <a:extLst>
              <a:ext uri="{FF2B5EF4-FFF2-40B4-BE49-F238E27FC236}">
                <a16:creationId xmlns:a16="http://schemas.microsoft.com/office/drawing/2014/main" id="{19B7E7AC-A0E6-BE9A-4728-8FE036CF353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41248" y="1536827"/>
            <a:ext cx="6556375" cy="4479925"/>
          </a:xfrm>
        </p:spPr>
        <p:txBody>
          <a:bodyPr>
            <a:normAutofit/>
          </a:bodyPr>
          <a:lstStyle>
            <a:lvl1pPr>
              <a:lnSpc>
                <a:spcPct val="140000"/>
              </a:lnSpc>
              <a:spcAft>
                <a:spcPts val="0"/>
              </a:spcAft>
              <a:defRPr sz="2800"/>
            </a:lvl1pPr>
            <a:lvl2pPr>
              <a:defRPr sz="2800"/>
            </a:lvl2pPr>
            <a:lvl3pPr>
              <a:defRPr sz="2400"/>
            </a:lvl3pPr>
            <a:lvl4pPr>
              <a:defRPr sz="24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4D0E8A-D840-3B34-461F-395ACC9FA82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FOOTER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8E551C-14F1-4049-29C9-7A53E172F85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7B645E-C5E5-4727-B977-D372A0AA71D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56401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with image 01"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FF0337A6-0579-B5BC-C526-F7EBDDB8E8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0000" t="1" b="49999"/>
          <a:stretch/>
        </p:blipFill>
        <p:spPr>
          <a:xfrm>
            <a:off x="6096000" y="0"/>
            <a:ext cx="6095999" cy="34290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4166F179-9203-AC2D-A267-E25FA28E97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83283" r="50000"/>
          <a:stretch/>
        </p:blipFill>
        <p:spPr>
          <a:xfrm>
            <a:off x="0" y="5731979"/>
            <a:ext cx="6096000" cy="1146408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4BFC5468-5E1B-2FE4-DA95-D0CCC383D3E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01354" y="9452"/>
            <a:ext cx="2286000" cy="228600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617493C4-12E7-500C-5FD5-68370B57A2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34180"/>
          <a:stretch/>
        </p:blipFill>
        <p:spPr>
          <a:xfrm>
            <a:off x="10687351" y="9452"/>
            <a:ext cx="1504649" cy="22860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149B5038-6091-D5DF-F2DA-3900885F498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" b="50186"/>
          <a:stretch/>
        </p:blipFill>
        <p:spPr>
          <a:xfrm rot="10800000">
            <a:off x="1504646" y="5731981"/>
            <a:ext cx="2286000" cy="1138718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9442ADAB-F6BA-A55C-036E-C837F95C8F8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34180" b="50186"/>
          <a:stretch/>
        </p:blipFill>
        <p:spPr>
          <a:xfrm rot="10800000">
            <a:off x="-3" y="5731980"/>
            <a:ext cx="1504649" cy="1138720"/>
          </a:xfrm>
          <a:prstGeom prst="rect">
            <a:avLst/>
          </a:prstGeom>
        </p:spPr>
      </p:pic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7E35C9AB-B94F-CACD-3F8A-C5FE3B69599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111240" y="2231136"/>
            <a:ext cx="6080760" cy="4626864"/>
          </a:xfr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AE121A-5259-1180-7385-CE2C034310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841248"/>
            <a:ext cx="6931152" cy="557784"/>
          </a:xfrm>
        </p:spPr>
        <p:txBody>
          <a:bodyPr anchor="t"/>
          <a:lstStyle>
            <a:lvl1pPr>
              <a:defRPr sz="2000" b="1" cap="all" spc="300" baseline="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810682D-F26A-B1BF-CD97-BB8BD31B2F3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41247" y="1536192"/>
            <a:ext cx="6931152" cy="4480560"/>
          </a:xfrm>
        </p:spPr>
        <p:txBody>
          <a:bodyPr/>
          <a:lstStyle>
            <a:lvl1pPr marL="0" indent="0">
              <a:lnSpc>
                <a:spcPct val="75000"/>
              </a:lnSpc>
              <a:buNone/>
              <a:defRPr sz="80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894529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E18B122A-848F-E50E-C503-3930933A5C6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8908"/>
          <a:stretch/>
        </p:blipFill>
        <p:spPr>
          <a:xfrm>
            <a:off x="8401354" y="0"/>
            <a:ext cx="3790646" cy="6857999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08CD9875-E4AF-D7EA-9F8B-D27F2C3104A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01354" y="2297076"/>
            <a:ext cx="2286000" cy="22860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8513E8A3-5E78-5821-6B7B-AF6343ACA73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34180"/>
          <a:stretch/>
        </p:blipFill>
        <p:spPr>
          <a:xfrm>
            <a:off x="10687351" y="2297076"/>
            <a:ext cx="1504649" cy="228600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E256415C-5388-7D35-1C15-8DA4ACDCA1F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01354" y="9452"/>
            <a:ext cx="2286000" cy="228600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8B78E2E7-B83A-F17C-9869-FED59DD512E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34180"/>
          <a:stretch/>
        </p:blipFill>
        <p:spPr>
          <a:xfrm>
            <a:off x="10687351" y="9452"/>
            <a:ext cx="1504649" cy="2286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07285C8-D51D-91BB-C356-908E67607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841248"/>
            <a:ext cx="10479024" cy="557784"/>
          </a:xfrm>
        </p:spPr>
        <p:txBody>
          <a:bodyPr anchor="t"/>
          <a:lstStyle>
            <a:lvl1pPr>
              <a:defRPr sz="2000" cap="all" spc="3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Content Placeholder 12">
            <a:extLst>
              <a:ext uri="{FF2B5EF4-FFF2-40B4-BE49-F238E27FC236}">
                <a16:creationId xmlns:a16="http://schemas.microsoft.com/office/drawing/2014/main" id="{854FEE13-908D-1E41-D8D6-51FE4B1E0A0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41248" y="1536827"/>
            <a:ext cx="6556375" cy="4479925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spcAft>
                <a:spcPts val="1800"/>
              </a:spcAft>
              <a:buSzPct val="100000"/>
              <a:defRPr sz="2000"/>
            </a:lvl1pPr>
            <a:lvl2pPr>
              <a:buSzPct val="100000"/>
              <a:defRPr sz="2000"/>
            </a:lvl2pPr>
            <a:lvl3pPr>
              <a:buSzPct val="100000"/>
              <a:defRPr sz="1800"/>
            </a:lvl3pPr>
            <a:lvl4pPr>
              <a:buSzPct val="100000"/>
              <a:defRPr sz="1800"/>
            </a:lvl4pPr>
            <a:lvl5pPr>
              <a:buSzPct val="100000"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4D0E8A-D840-3B34-461F-395ACC9FA82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FOOTER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8E551C-14F1-4049-29C9-7A53E172F85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7B645E-C5E5-4727-B977-D372A0AA71D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86166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with image 02"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0321C850-160D-5CD7-B829-ADE752EA7AB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0000"/>
          <a:stretch/>
        </p:blipFill>
        <p:spPr>
          <a:xfrm>
            <a:off x="6096000" y="0"/>
            <a:ext cx="6096000" cy="6857999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33105707-8D59-D00C-596A-380479D0E0D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01354" y="2297076"/>
            <a:ext cx="2286000" cy="22860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3DC4FC4F-BE00-1554-FEBD-DE21F3AB35B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34180"/>
          <a:stretch/>
        </p:blipFill>
        <p:spPr>
          <a:xfrm>
            <a:off x="10687351" y="2297076"/>
            <a:ext cx="1504649" cy="22860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0A310F08-0B34-7E1C-7605-4F81502355F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01354" y="9452"/>
            <a:ext cx="2286000" cy="22860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63371AFC-6FAC-3C10-CCC0-ECE8DB9E99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34180"/>
          <a:stretch/>
        </p:blipFill>
        <p:spPr>
          <a:xfrm>
            <a:off x="10687351" y="9452"/>
            <a:ext cx="1504649" cy="2286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BAE121A-5259-1180-7385-CE2C034310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841248"/>
            <a:ext cx="10479024" cy="557784"/>
          </a:xfrm>
        </p:spPr>
        <p:txBody>
          <a:bodyPr anchor="t"/>
          <a:lstStyle>
            <a:lvl1pPr>
              <a:defRPr sz="2000" b="1" cap="all" spc="300" baseline="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810682D-F26A-B1BF-CD97-BB8BD31B2F3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41247" y="1536192"/>
            <a:ext cx="10479024" cy="2679192"/>
          </a:xfrm>
        </p:spPr>
        <p:txBody>
          <a:bodyPr/>
          <a:lstStyle>
            <a:lvl1pPr marL="0" indent="0">
              <a:lnSpc>
                <a:spcPct val="75000"/>
              </a:lnSpc>
              <a:buNone/>
              <a:defRPr sz="80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7E35C9AB-B94F-CACD-3F8A-C5FE3B69599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4462272"/>
            <a:ext cx="12188952" cy="2395728"/>
          </a:xfrm>
          <a:solidFill>
            <a:schemeClr val="accent6">
              <a:lumMod val="75000"/>
            </a:schemeClr>
          </a:solidFill>
        </p:spPr>
        <p:txBody>
          <a:bodyPr/>
          <a:lstStyle>
            <a:lvl1pPr marL="0" indent="0" algn="ctr">
              <a:buNone/>
              <a:defRPr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98032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D0F0E0D3-11E9-A85D-821D-49C27B06B06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7659"/>
          <a:stretch/>
        </p:blipFill>
        <p:spPr>
          <a:xfrm>
            <a:off x="10687350" y="12700"/>
            <a:ext cx="1504649" cy="68580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7433D848-BBB0-8852-CBA7-96FB04BFADE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34180" b="50556"/>
          <a:stretch/>
        </p:blipFill>
        <p:spPr>
          <a:xfrm>
            <a:off x="10687351" y="4584700"/>
            <a:ext cx="1504649" cy="11303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3A0A5B28-1267-FF8C-DD34-4AE0CE17FD9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34180"/>
          <a:stretch/>
        </p:blipFill>
        <p:spPr>
          <a:xfrm>
            <a:off x="10687351" y="2297076"/>
            <a:ext cx="1504649" cy="22860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72FE7896-D379-408C-54BB-757C71F0DEF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49515" r="34180"/>
          <a:stretch/>
        </p:blipFill>
        <p:spPr>
          <a:xfrm>
            <a:off x="10687351" y="1141376"/>
            <a:ext cx="1504649" cy="115407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07285C8-D51D-91BB-C356-908E67607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841248"/>
            <a:ext cx="10479024" cy="557784"/>
          </a:xfrm>
        </p:spPr>
        <p:txBody>
          <a:bodyPr anchor="t"/>
          <a:lstStyle>
            <a:lvl1pPr>
              <a:defRPr sz="2000" cap="all" spc="3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Content Placeholder 12">
            <a:extLst>
              <a:ext uri="{FF2B5EF4-FFF2-40B4-BE49-F238E27FC236}">
                <a16:creationId xmlns:a16="http://schemas.microsoft.com/office/drawing/2014/main" id="{854FEE13-908D-1E41-D8D6-51FE4B1E0A0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41248" y="1536827"/>
            <a:ext cx="2862072" cy="4479925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spcAft>
                <a:spcPts val="1800"/>
              </a:spcAft>
              <a:buSzPct val="100000"/>
              <a:defRPr sz="2000"/>
            </a:lvl1pPr>
            <a:lvl2pPr>
              <a:buSzPct val="100000"/>
              <a:defRPr sz="2000"/>
            </a:lvl2pPr>
            <a:lvl3pPr>
              <a:buSzPct val="100000"/>
              <a:defRPr sz="1800"/>
            </a:lvl3pPr>
            <a:lvl4pPr>
              <a:buSzPct val="100000"/>
              <a:defRPr sz="1800"/>
            </a:lvl4pPr>
            <a:lvl5pPr>
              <a:buSzPct val="100000"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7E02B10-F9DF-509C-64D5-91DEB698817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791455" y="1536826"/>
            <a:ext cx="5650992" cy="557784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  <a:defRPr sz="2000" b="1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ntent Placeholder 12">
            <a:extLst>
              <a:ext uri="{FF2B5EF4-FFF2-40B4-BE49-F238E27FC236}">
                <a16:creationId xmlns:a16="http://schemas.microsoft.com/office/drawing/2014/main" id="{4D580F1D-9A19-7B41-1ACE-62B7B544425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791456" y="2267712"/>
            <a:ext cx="5650992" cy="3767328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spcAft>
                <a:spcPts val="1800"/>
              </a:spcAft>
              <a:buSzPct val="100000"/>
              <a:defRPr sz="2000"/>
            </a:lvl1pPr>
            <a:lvl2pPr>
              <a:buSzPct val="100000"/>
              <a:defRPr sz="2000"/>
            </a:lvl2pPr>
            <a:lvl3pPr>
              <a:buSzPct val="100000"/>
              <a:defRPr sz="1800"/>
            </a:lvl3pPr>
            <a:lvl4pPr>
              <a:buSzPct val="100000"/>
              <a:defRPr sz="1800"/>
            </a:lvl4pPr>
            <a:lvl5pPr>
              <a:buSzPct val="100000"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4D0E8A-D840-3B34-461F-395ACC9FA82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FOOTER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8E551C-14F1-4049-29C9-7A53E172F85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7B645E-C5E5-4727-B977-D372A0AA71D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3759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DCE1CF12-4201-C23B-7B9A-02EB4F8A79C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83396"/>
          <a:stretch/>
        </p:blipFill>
        <p:spPr>
          <a:xfrm>
            <a:off x="0" y="5731980"/>
            <a:ext cx="12192000" cy="113872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513CE0C7-867A-80BB-9E96-3008375B7E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68854" b="83396"/>
          <a:stretch/>
        </p:blipFill>
        <p:spPr>
          <a:xfrm>
            <a:off x="0" y="12700"/>
            <a:ext cx="3797300" cy="113872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736CB758-B1DB-F2E0-00E7-BF5660C5F25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33598" b="49858"/>
          <a:stretch/>
        </p:blipFill>
        <p:spPr>
          <a:xfrm>
            <a:off x="0" y="9452"/>
            <a:ext cx="1517954" cy="114624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07285C8-D51D-91BB-C356-908E67607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4024" y="841248"/>
            <a:ext cx="6556248" cy="557784"/>
          </a:xfrm>
        </p:spPr>
        <p:txBody>
          <a:bodyPr anchor="t"/>
          <a:lstStyle>
            <a:lvl1pPr>
              <a:defRPr sz="2000" cap="all" spc="3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15">
            <a:extLst>
              <a:ext uri="{FF2B5EF4-FFF2-40B4-BE49-F238E27FC236}">
                <a16:creationId xmlns:a16="http://schemas.microsoft.com/office/drawing/2014/main" id="{A780F1E2-F795-D408-7361-9B32EA12F8E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836676"/>
            <a:ext cx="3785616" cy="5184648"/>
          </a:xfrm>
          <a:solidFill>
            <a:schemeClr val="accent6">
              <a:lumMod val="75000"/>
            </a:schemeClr>
          </a:solidFill>
        </p:spPr>
        <p:txBody>
          <a:bodyPr/>
          <a:lstStyle>
            <a:lvl1pPr marL="0" indent="0" algn="ctr">
              <a:buNone/>
              <a:defRPr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Content Placeholder 12">
            <a:extLst>
              <a:ext uri="{FF2B5EF4-FFF2-40B4-BE49-F238E27FC236}">
                <a16:creationId xmlns:a16="http://schemas.microsoft.com/office/drawing/2014/main" id="{854FEE13-908D-1E41-D8D6-51FE4B1E0A0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764023" y="1536827"/>
            <a:ext cx="6556247" cy="4479925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spcAft>
                <a:spcPts val="1800"/>
              </a:spcAft>
              <a:buSzPct val="100000"/>
              <a:defRPr sz="2000"/>
            </a:lvl1pPr>
            <a:lvl2pPr>
              <a:buSzPct val="100000"/>
              <a:defRPr sz="2000"/>
            </a:lvl2pPr>
            <a:lvl3pPr>
              <a:buSzPct val="100000"/>
              <a:defRPr sz="1800"/>
            </a:lvl3pPr>
            <a:lvl4pPr>
              <a:buSzPct val="100000"/>
              <a:defRPr sz="1800"/>
            </a:lvl4pPr>
            <a:lvl5pPr>
              <a:buSzPct val="100000"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4D0E8A-D840-3B34-461F-395ACC9FA82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FOOTER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8E551C-14F1-4049-29C9-7A53E172F85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7B645E-C5E5-4727-B977-D372A0AA71D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80551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0059F316-9319-477C-3BD8-C3B19F248AF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7659"/>
          <a:stretch/>
        </p:blipFill>
        <p:spPr>
          <a:xfrm>
            <a:off x="10687350" y="12700"/>
            <a:ext cx="1504649" cy="685800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AEF98D51-D262-470D-2214-A8A0EDB7362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34180"/>
          <a:stretch/>
        </p:blipFill>
        <p:spPr>
          <a:xfrm>
            <a:off x="10687351" y="4584700"/>
            <a:ext cx="1504649" cy="22860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3480B83D-EEC7-5C2D-9338-841D005457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34180"/>
          <a:stretch/>
        </p:blipFill>
        <p:spPr>
          <a:xfrm>
            <a:off x="10687351" y="2297076"/>
            <a:ext cx="1504649" cy="228600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69BE97B1-E4D2-AA2A-1E85-0D598735135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34180"/>
          <a:stretch/>
        </p:blipFill>
        <p:spPr>
          <a:xfrm>
            <a:off x="10687351" y="9452"/>
            <a:ext cx="1504649" cy="228600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F227120C-DBC1-2EDA-E58C-E1DAD7E550F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83283" r="50000"/>
          <a:stretch/>
        </p:blipFill>
        <p:spPr>
          <a:xfrm>
            <a:off x="0" y="5731979"/>
            <a:ext cx="6096000" cy="1146408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3FDA3437-5725-1727-4B8A-FCE59556193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" b="50186"/>
          <a:stretch/>
        </p:blipFill>
        <p:spPr>
          <a:xfrm rot="10800000">
            <a:off x="1504646" y="5731981"/>
            <a:ext cx="2286000" cy="1138718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35C8D2AF-CEDF-4131-723C-91569E90C29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34180" b="50186"/>
          <a:stretch/>
        </p:blipFill>
        <p:spPr>
          <a:xfrm rot="10800000">
            <a:off x="-3" y="5731980"/>
            <a:ext cx="1504649" cy="11387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07285C8-D51D-91BB-C356-908E67607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841248"/>
            <a:ext cx="10479024" cy="557784"/>
          </a:xfrm>
        </p:spPr>
        <p:txBody>
          <a:bodyPr anchor="t"/>
          <a:lstStyle>
            <a:lvl1pPr>
              <a:defRPr sz="2000" cap="all" spc="3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Content Placeholder 12">
            <a:extLst>
              <a:ext uri="{FF2B5EF4-FFF2-40B4-BE49-F238E27FC236}">
                <a16:creationId xmlns:a16="http://schemas.microsoft.com/office/drawing/2014/main" id="{854FEE13-908D-1E41-D8D6-51FE4B1E0A0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41248" y="1536827"/>
            <a:ext cx="2862072" cy="4479925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Aft>
                <a:spcPts val="1800"/>
              </a:spcAft>
              <a:buSzPct val="100000"/>
              <a:buNone/>
              <a:defRPr sz="2000"/>
            </a:lvl1pPr>
            <a:lvl2pPr>
              <a:buSzPct val="100000"/>
              <a:defRPr sz="2000"/>
            </a:lvl2pPr>
            <a:lvl3pPr>
              <a:buSzPct val="100000"/>
              <a:defRPr sz="1800"/>
            </a:lvl3pPr>
            <a:lvl4pPr>
              <a:buSzPct val="100000"/>
              <a:defRPr sz="1800"/>
            </a:lvl4pPr>
            <a:lvl5pPr>
              <a:buSzPct val="100000"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12">
            <a:extLst>
              <a:ext uri="{FF2B5EF4-FFF2-40B4-BE49-F238E27FC236}">
                <a16:creationId xmlns:a16="http://schemas.microsoft.com/office/drawing/2014/main" id="{4D580F1D-9A19-7B41-1ACE-62B7B544425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791456" y="1536827"/>
            <a:ext cx="5650992" cy="448056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000"/>
              </a:spcBef>
              <a:spcAft>
                <a:spcPts val="1800"/>
              </a:spcAft>
              <a:buSzPct val="100000"/>
              <a:buNone/>
              <a:defRPr sz="2000"/>
            </a:lvl1pPr>
            <a:lvl2pPr>
              <a:buSzPct val="100000"/>
              <a:defRPr sz="2000"/>
            </a:lvl2pPr>
            <a:lvl3pPr>
              <a:buSzPct val="100000"/>
              <a:defRPr sz="1800"/>
            </a:lvl3pPr>
            <a:lvl4pPr>
              <a:buSzPct val="100000"/>
              <a:defRPr sz="1800"/>
            </a:lvl4pPr>
            <a:lvl5pPr>
              <a:buSzPct val="100000"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4D0E8A-D840-3B34-461F-395ACC9FA82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FOOTER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8E551C-14F1-4049-29C9-7A53E172F85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7B645E-C5E5-4727-B977-D372A0AA71D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27402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phic 14">
            <a:extLst>
              <a:ext uri="{FF2B5EF4-FFF2-40B4-BE49-F238E27FC236}">
                <a16:creationId xmlns:a16="http://schemas.microsoft.com/office/drawing/2014/main" id="{F227120C-DBC1-2EDA-E58C-E1DAD7E550F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83283" r="50000"/>
          <a:stretch/>
        </p:blipFill>
        <p:spPr>
          <a:xfrm>
            <a:off x="0" y="5731979"/>
            <a:ext cx="6096000" cy="1146408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3FDA3437-5725-1727-4B8A-FCE59556193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" b="50186"/>
          <a:stretch/>
        </p:blipFill>
        <p:spPr>
          <a:xfrm rot="10800000">
            <a:off x="1504646" y="5731981"/>
            <a:ext cx="2286000" cy="1138718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35C8D2AF-CEDF-4131-723C-91569E90C29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34180" b="50186"/>
          <a:stretch/>
        </p:blipFill>
        <p:spPr>
          <a:xfrm rot="10800000">
            <a:off x="-3" y="5731980"/>
            <a:ext cx="1504649" cy="11387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07285C8-D51D-91BB-C356-908E67607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841248"/>
            <a:ext cx="10479024" cy="557784"/>
          </a:xfrm>
        </p:spPr>
        <p:txBody>
          <a:bodyPr anchor="t"/>
          <a:lstStyle>
            <a:lvl1pPr>
              <a:defRPr sz="2000" cap="all" spc="3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Content Placeholder 12">
            <a:extLst>
              <a:ext uri="{FF2B5EF4-FFF2-40B4-BE49-F238E27FC236}">
                <a16:creationId xmlns:a16="http://schemas.microsoft.com/office/drawing/2014/main" id="{854FEE13-908D-1E41-D8D6-51FE4B1E0A0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41248" y="1536827"/>
            <a:ext cx="2862072" cy="4479925"/>
          </a:xfrm>
        </p:spPr>
        <p:txBody>
          <a:bodyPr>
            <a:normAutofit/>
          </a:bodyPr>
          <a:lstStyle>
            <a:lvl1pPr marL="342900" indent="-342900">
              <a:lnSpc>
                <a:spcPct val="90000"/>
              </a:lnSpc>
              <a:spcAft>
                <a:spcPts val="1800"/>
              </a:spcAft>
              <a:buSzPct val="100000"/>
              <a:buFont typeface="Arial" panose="020B0604020202020204" pitchFamily="34" charset="0"/>
              <a:buChar char="•"/>
              <a:defRPr sz="2000"/>
            </a:lvl1pPr>
            <a:lvl2pPr>
              <a:buSzPct val="100000"/>
              <a:defRPr sz="2000"/>
            </a:lvl2pPr>
            <a:lvl3pPr>
              <a:buSzPct val="100000"/>
              <a:defRPr sz="1800"/>
            </a:lvl3pPr>
            <a:lvl4pPr>
              <a:buSzPct val="100000"/>
              <a:defRPr sz="1800"/>
            </a:lvl4pPr>
            <a:lvl5pPr>
              <a:buSzPct val="100000"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12">
            <a:extLst>
              <a:ext uri="{FF2B5EF4-FFF2-40B4-BE49-F238E27FC236}">
                <a16:creationId xmlns:a16="http://schemas.microsoft.com/office/drawing/2014/main" id="{4D580F1D-9A19-7B41-1ACE-62B7B544425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727448" y="1536827"/>
            <a:ext cx="6592824" cy="448056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000"/>
              </a:spcBef>
              <a:spcAft>
                <a:spcPts val="1800"/>
              </a:spcAft>
              <a:buSzPct val="100000"/>
              <a:buNone/>
              <a:defRPr sz="2000"/>
            </a:lvl1pPr>
            <a:lvl2pPr>
              <a:buSzPct val="100000"/>
              <a:defRPr sz="2000"/>
            </a:lvl2pPr>
            <a:lvl3pPr>
              <a:buSzPct val="100000"/>
              <a:defRPr sz="1800"/>
            </a:lvl3pPr>
            <a:lvl4pPr>
              <a:buSzPct val="100000"/>
              <a:defRPr sz="1800"/>
            </a:lvl4pPr>
            <a:lvl5pPr>
              <a:buSzPct val="100000"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4D0E8A-D840-3B34-461F-395ACC9FA82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FOOTER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8E551C-14F1-4049-29C9-7A53E172F85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7B645E-C5E5-4727-B977-D372A0AA71D9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3FD831DA-EDBD-A492-3E6D-6ABBF4438FC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7659" b="83148"/>
          <a:stretch/>
        </p:blipFill>
        <p:spPr>
          <a:xfrm>
            <a:off x="10687350" y="12700"/>
            <a:ext cx="1504649" cy="11557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00071AEB-E268-A464-7197-69FA762C3C5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34180" b="49444"/>
          <a:stretch/>
        </p:blipFill>
        <p:spPr>
          <a:xfrm>
            <a:off x="10687351" y="9452"/>
            <a:ext cx="1504649" cy="115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2875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9200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152000"/>
            <a:ext cx="11329200" cy="5039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2000" y="6365893"/>
            <a:ext cx="4114800" cy="22671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FOOTER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5F7E44-8ABB-4ABE-998C-AFEFE7AA05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17936" y="6385422"/>
            <a:ext cx="843264" cy="288000"/>
          </a:xfrm>
          <a:prstGeom prst="rect">
            <a:avLst/>
          </a:prstGeom>
          <a:noFill/>
        </p:spPr>
        <p:txBody>
          <a:bodyPr lIns="0" tIns="0" rIns="0" bIns="0" anchor="ctr"/>
          <a:lstStyle>
            <a:lvl1pPr algn="r">
              <a:defRPr lang="en-ZA" sz="1000" b="0" smtClean="0">
                <a:solidFill>
                  <a:sysClr val="windowText" lastClr="000000"/>
                </a:solidFill>
              </a:defRPr>
            </a:lvl1pPr>
          </a:lstStyle>
          <a:p>
            <a:fld id="{B67B645E-C5E5-4727-B977-D372A0AA71D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ZA" sz="3200" b="1" kern="1200" spc="-150" dirty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347472" indent="-347472" algn="l" defTabSz="914400" rtl="0" eaLnBrk="1" latinLnBrk="0" hangingPunct="1">
        <a:lnSpc>
          <a:spcPct val="90000"/>
        </a:lnSpc>
        <a:spcBef>
          <a:spcPts val="0"/>
        </a:spcBef>
        <a:spcAft>
          <a:spcPts val="1800"/>
        </a:spcAft>
        <a:buSzPct val="75000"/>
        <a:buFont typeface="Arial" panose="020B0604020202020204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31520" indent="-347472" algn="l" defTabSz="914400" rtl="0" eaLnBrk="1" latinLnBrk="0" hangingPunct="1">
        <a:lnSpc>
          <a:spcPct val="90000"/>
        </a:lnSpc>
        <a:spcBef>
          <a:spcPts val="500"/>
        </a:spcBef>
        <a:buSzPct val="75000"/>
        <a:buFont typeface="Arial" panose="020B0604020202020204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097280" indent="-347472" algn="l" defTabSz="914400" rtl="0" eaLnBrk="1" latinLnBrk="0" hangingPunct="1">
        <a:lnSpc>
          <a:spcPct val="90000"/>
        </a:lnSpc>
        <a:spcBef>
          <a:spcPts val="500"/>
        </a:spcBef>
        <a:buSzPct val="75000"/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463040" indent="-347472" algn="l" defTabSz="914400" rtl="0" eaLnBrk="1" latinLnBrk="0" hangingPunct="1">
        <a:lnSpc>
          <a:spcPct val="90000"/>
        </a:lnSpc>
        <a:spcBef>
          <a:spcPts val="500"/>
        </a:spcBef>
        <a:buSzPct val="75000"/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828800" indent="-347472" algn="l" defTabSz="914400" rtl="0" eaLnBrk="1" latinLnBrk="0" hangingPunct="1">
        <a:lnSpc>
          <a:spcPct val="90000"/>
        </a:lnSpc>
        <a:spcBef>
          <a:spcPts val="500"/>
        </a:spcBef>
        <a:buSzPct val="75000"/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6F917E-922A-1054-6306-D37C378F11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583" y="2720898"/>
            <a:ext cx="10479024" cy="278892"/>
          </a:xfrm>
        </p:spPr>
        <p:txBody>
          <a:bodyPr/>
          <a:lstStyle/>
          <a:p>
            <a:r>
              <a:rPr lang="en-US" dirty="0"/>
              <a:t>Analysis of 2022-2025 Media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3D50B0-02F8-A1E6-8A67-C0B7034A474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56392" y="841248"/>
            <a:ext cx="10479215" cy="1879650"/>
          </a:xfrm>
        </p:spPr>
        <p:txBody>
          <a:bodyPr/>
          <a:lstStyle/>
          <a:p>
            <a:r>
              <a:rPr lang="en-US" sz="5000" b="1" dirty="0"/>
              <a:t>Brand Performance Deep Dive: Strategy, Opportunities, and H2 2025 Recommendations</a:t>
            </a:r>
          </a:p>
        </p:txBody>
      </p:sp>
    </p:spTree>
    <p:extLst>
      <p:ext uri="{BB962C8B-B14F-4D97-AF65-F5344CB8AC3E}">
        <p14:creationId xmlns:p14="http://schemas.microsoft.com/office/powerpoint/2010/main" val="15169996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36F643-9DF2-B730-72CE-75663E4FF0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488" y="1673837"/>
            <a:ext cx="10479024" cy="557784"/>
          </a:xfrm>
        </p:spPr>
        <p:txBody>
          <a:bodyPr/>
          <a:lstStyle/>
          <a:p>
            <a:r>
              <a:rPr lang="en-US" sz="3200" dirty="0"/>
              <a:t>Shift Focus from Cost Size to ROI Quality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FF29AD4-BB7A-FB89-7276-12ECA4CCCE5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56488" y="2985497"/>
            <a:ext cx="10479024" cy="18921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300" b="1" dirty="0"/>
              <a:t>H1 2025 Performance Context</a:t>
            </a:r>
          </a:p>
          <a:p>
            <a:r>
              <a:rPr lang="en-US" b="1" dirty="0"/>
              <a:t>Overall H1 ROI:</a:t>
            </a:r>
            <a:r>
              <a:rPr lang="en-US" dirty="0"/>
              <a:t> 43.62(Highly inflated by Consumer Promotion)</a:t>
            </a:r>
          </a:p>
          <a:p>
            <a:r>
              <a:rPr lang="en-US" b="1" dirty="0"/>
              <a:t>Core Investment ROI: Paid Media- Brand</a:t>
            </a:r>
            <a:r>
              <a:rPr lang="en-US" dirty="0"/>
              <a:t> delivered a </a:t>
            </a:r>
            <a:r>
              <a:rPr lang="en-US" b="1" dirty="0"/>
              <a:t>low</a:t>
            </a:r>
            <a:r>
              <a:rPr lang="en-US" dirty="0"/>
              <a:t> ROI of 7.03 (lower than Shopper Marketing at 11.76 and Paid Media- </a:t>
            </a:r>
            <a:r>
              <a:rPr lang="en-US" dirty="0" err="1"/>
              <a:t>Brand.com</a:t>
            </a:r>
            <a:r>
              <a:rPr lang="en-US" dirty="0"/>
              <a:t> at 8.86).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25AA3C-075D-E8DD-D48B-DA9E07CBE09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917936" y="6385422"/>
            <a:ext cx="843264" cy="288000"/>
          </a:xfrm>
        </p:spPr>
        <p:txBody>
          <a:bodyPr/>
          <a:lstStyle/>
          <a:p>
            <a:fld id="{B67B645E-C5E5-4727-B977-D372A0AA71D9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82812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3603ED-5845-9B34-EF4D-77F260C553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841248"/>
            <a:ext cx="10479024" cy="557784"/>
          </a:xfrm>
        </p:spPr>
        <p:txBody>
          <a:bodyPr/>
          <a:lstStyle/>
          <a:p>
            <a:r>
              <a:rPr lang="en-US" sz="2300" dirty="0"/>
              <a:t>H2 2025 Key Strategic Changes</a:t>
            </a:r>
          </a:p>
        </p:txBody>
      </p:sp>
      <p:graphicFrame>
        <p:nvGraphicFramePr>
          <p:cNvPr id="6" name="Table Placeholder 3">
            <a:extLst>
              <a:ext uri="{FF2B5EF4-FFF2-40B4-BE49-F238E27FC236}">
                <a16:creationId xmlns:a16="http://schemas.microsoft.com/office/drawing/2014/main" id="{29F1D68E-A6BD-BBAF-E58E-99086D82D066}"/>
              </a:ext>
            </a:extLst>
          </p:cNvPr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697160782"/>
              </p:ext>
            </p:extLst>
          </p:nvPr>
        </p:nvGraphicFramePr>
        <p:xfrm>
          <a:off x="841248" y="1326150"/>
          <a:ext cx="10479024" cy="4981053"/>
        </p:xfrm>
        <a:graphic>
          <a:graphicData uri="http://schemas.openxmlformats.org/drawingml/2006/table">
            <a:tbl>
              <a:tblPr firstRow="1" bandRow="1">
                <a:tableStyleId>{68D230F3-CF80-4859-8CE7-A43EE81993B5}</a:tableStyleId>
              </a:tblPr>
              <a:tblGrid>
                <a:gridCol w="2769460">
                  <a:extLst>
                    <a:ext uri="{9D8B030D-6E8A-4147-A177-3AD203B41FA5}">
                      <a16:colId xmlns:a16="http://schemas.microsoft.com/office/drawing/2014/main" val="130956065"/>
                    </a:ext>
                  </a:extLst>
                </a:gridCol>
                <a:gridCol w="3833446">
                  <a:extLst>
                    <a:ext uri="{9D8B030D-6E8A-4147-A177-3AD203B41FA5}">
                      <a16:colId xmlns:a16="http://schemas.microsoft.com/office/drawing/2014/main" val="2749965458"/>
                    </a:ext>
                  </a:extLst>
                </a:gridCol>
                <a:gridCol w="3876118">
                  <a:extLst>
                    <a:ext uri="{9D8B030D-6E8A-4147-A177-3AD203B41FA5}">
                      <a16:colId xmlns:a16="http://schemas.microsoft.com/office/drawing/2014/main" val="2116711163"/>
                    </a:ext>
                  </a:extLst>
                </a:gridCol>
              </a:tblGrid>
              <a:tr h="63854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 dirty="0">
                          <a:latin typeface="+mj-lt"/>
                        </a:rPr>
                        <a:t>Action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 dirty="0">
                          <a:latin typeface="+mj-lt"/>
                        </a:rPr>
                        <a:t>Description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 dirty="0">
                          <a:latin typeface="+mj-lt"/>
                        </a:rPr>
                        <a:t>Rationale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41017008"/>
                  </a:ext>
                </a:extLst>
              </a:tr>
              <a:tr h="77924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 b="1" dirty="0"/>
                        <a:t>Resource Re-Allocation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 dirty="0"/>
                        <a:t>Re-allocate 10-15%of the Paid Media- Brand budget.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 dirty="0"/>
                        <a:t>Move funds from the7.03 ROI channel to those with 8.86+ ROI.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11888340"/>
                  </a:ext>
                </a:extLst>
              </a:tr>
              <a:tr h="124678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 b="1" dirty="0"/>
                        <a:t>Scale Conversion/Digital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/>
                        <a:t>Aggressively increase investment in </a:t>
                      </a:r>
                      <a:r>
                        <a:rPr lang="en-US" sz="2000" b="1"/>
                        <a:t>Shopper Marketing</a:t>
                      </a:r>
                      <a:r>
                        <a:rPr lang="en-US" sz="2000"/>
                        <a:t> and </a:t>
                      </a:r>
                      <a:r>
                        <a:rPr lang="en-US" sz="2000" b="1"/>
                        <a:t>Paid Media - Brand.com</a:t>
                      </a:r>
                      <a:r>
                        <a:rPr lang="en-US" sz="2000"/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/>
                        <a:t>Direct focus on converting existing demand and initiating digital growth momentum.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37089168"/>
                  </a:ext>
                </a:extLst>
              </a:tr>
              <a:tr h="124678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 b="1" dirty="0"/>
                        <a:t>Sustain High Volume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 dirty="0"/>
                        <a:t>Ensure the high sales volume from Consumer Promotion is maintained, but tie it to strategic windows.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/>
                        <a:t>Leverage the channel's conversion power while preventing budget drift.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1597798"/>
                  </a:ext>
                </a:extLst>
              </a:tr>
              <a:tr h="77924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 b="1" dirty="0"/>
                        <a:t>Implement Digital KPIs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 dirty="0"/>
                        <a:t>Track Online Volume and Online Dollar Sales growth as the primary leading indicators for H2 2025.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 dirty="0"/>
                        <a:t>Track progress on closing the 97.64% gap.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94376521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333A90-2ED2-EF64-F9B3-7807A3275B8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917936" y="6385422"/>
            <a:ext cx="843264" cy="288000"/>
          </a:xfrm>
        </p:spPr>
        <p:txBody>
          <a:bodyPr/>
          <a:lstStyle/>
          <a:p>
            <a:fld id="{B67B645E-C5E5-4727-B977-D372A0AA71D9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72255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One orange paper boat leading a group of white paper boats">
            <a:extLst>
              <a:ext uri="{FF2B5EF4-FFF2-40B4-BE49-F238E27FC236}">
                <a16:creationId xmlns:a16="http://schemas.microsoft.com/office/drawing/2014/main" id="{5B4C71A2-18F4-7E4B-9CC7-A9771E5033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33" name="Title 32">
            <a:extLst>
              <a:ext uri="{FF2B5EF4-FFF2-40B4-BE49-F238E27FC236}">
                <a16:creationId xmlns:a16="http://schemas.microsoft.com/office/drawing/2014/main" id="{5D8FACD9-4906-4691-55B9-710FC59D21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094" y="1709070"/>
            <a:ext cx="4797556" cy="3439859"/>
          </a:xfrm>
        </p:spPr>
        <p:txBody>
          <a:bodyPr/>
          <a:lstStyle/>
          <a:p>
            <a:r>
              <a:rPr lang="en-US" sz="5000" b="1" dirty="0">
                <a:latin typeface="+mj-lt"/>
              </a:rPr>
              <a:t>POV: We Need to Evolve Beyond Brand-Building to Stay Competitive</a:t>
            </a:r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id="{B7BFD7D2-6C97-1E33-B2CC-6AE1EB9EF8D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id="{D45A4C16-121E-2E37-49E9-4A4ACF2C51F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id="{37E333FD-F3EA-ED3D-DAD7-C1B2247BA3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401353" y="12688"/>
            <a:ext cx="3790647" cy="1143002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83342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88B20A-89F5-0E83-2FBB-597A9E581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841248"/>
            <a:ext cx="10479024" cy="557784"/>
          </a:xfrm>
        </p:spPr>
        <p:txBody>
          <a:bodyPr/>
          <a:lstStyle/>
          <a:p>
            <a:r>
              <a:rPr lang="en-US" sz="2300" dirty="0"/>
              <a:t>Key Conclusion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E1F25F4-9D5B-F843-24A2-BF1F692DF92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71728" y="1276051"/>
            <a:ext cx="10479024" cy="1306386"/>
          </a:xfrm>
        </p:spPr>
        <p:txBody>
          <a:bodyPr>
            <a:normAutofit lnSpcReduction="10000"/>
          </a:bodyPr>
          <a:lstStyle/>
          <a:p>
            <a:r>
              <a:rPr lang="en-US" b="0" dirty="0"/>
              <a:t>The brand's historical strategy of aggressive spending on </a:t>
            </a:r>
            <a:r>
              <a:rPr lang="en-US" dirty="0"/>
              <a:t>Paid Media - Brand </a:t>
            </a:r>
            <a:r>
              <a:rPr lang="en-US" b="0" dirty="0"/>
              <a:t>has stabilized sales, but it is an inefficient and defensively-oriented approach. The current spending mix is </a:t>
            </a:r>
            <a:r>
              <a:rPr lang="en-US" dirty="0"/>
              <a:t>not optimized for growth or profitability </a:t>
            </a:r>
            <a:r>
              <a:rPr lang="en-US" b="0" dirty="0"/>
              <a:t>and is actively neglecting the massive opportunity in digital channels and high-efficiency trade tactics.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7AE480-D58D-8A4F-D9AD-3E0956702A4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917936" y="6385422"/>
            <a:ext cx="843264" cy="288000"/>
          </a:xfrm>
        </p:spPr>
        <p:txBody>
          <a:bodyPr/>
          <a:lstStyle/>
          <a:p>
            <a:fld id="{B67B645E-C5E5-4727-B977-D372A0AA71D9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3AC75DF-FBF4-D6B7-3621-6408387F7E7E}"/>
              </a:ext>
            </a:extLst>
          </p:cNvPr>
          <p:cNvSpPr txBox="1">
            <a:spLocks/>
          </p:cNvSpPr>
          <p:nvPr/>
        </p:nvSpPr>
        <p:spPr>
          <a:xfrm>
            <a:off x="841248" y="2808408"/>
            <a:ext cx="10479024" cy="27889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2000" b="1" kern="1200" cap="all" spc="3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300" dirty="0"/>
              <a:t>What We Need to Do Now?(POV)</a:t>
            </a:r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B41917E0-9738-19A8-8B63-35B347F4F098}"/>
              </a:ext>
            </a:extLst>
          </p:cNvPr>
          <p:cNvSpPr txBox="1">
            <a:spLocks/>
          </p:cNvSpPr>
          <p:nvPr/>
        </p:nvSpPr>
        <p:spPr>
          <a:xfrm>
            <a:off x="836676" y="3177543"/>
            <a:ext cx="10479024" cy="1306386"/>
          </a:xfrm>
          <a:prstGeom prst="rect">
            <a:avLst/>
          </a:prstGeom>
        </p:spPr>
        <p:txBody>
          <a:bodyPr vert="horz" lIns="0" tIns="0" rIns="0" bIns="0" rtlCol="0">
            <a:normAutofit fontScale="925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800"/>
              </a:spcAft>
              <a:buSzPct val="100000"/>
              <a:buFont typeface="Arial" panose="020B0604020202020204" pitchFamily="34" charset="0"/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31520" indent="-34747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097280" indent="-34747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463040" indent="-34747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-34747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b="0" dirty="0"/>
              <a:t>In H2 2025, the brand should prioritize digital growth and improve efficiency across its investments.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We must change the question from "How much do we need to spend?" to "</a:t>
            </a:r>
            <a:r>
              <a:rPr lang="en-US" dirty="0"/>
              <a:t>Where does every dollar generate the highest measurable return?</a:t>
            </a:r>
            <a:r>
              <a:rPr lang="en-US" b="0" dirty="0"/>
              <a:t>"</a:t>
            </a:r>
          </a:p>
          <a:p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300C9BC0-BAC0-7531-C4A5-78BA1358D688}"/>
              </a:ext>
            </a:extLst>
          </p:cNvPr>
          <p:cNvSpPr txBox="1">
            <a:spLocks/>
          </p:cNvSpPr>
          <p:nvPr/>
        </p:nvSpPr>
        <p:spPr>
          <a:xfrm>
            <a:off x="841248" y="4785822"/>
            <a:ext cx="10479024" cy="27889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2000" b="1" kern="1200" cap="all" spc="3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300"/>
              <a:t>The Goal:</a:t>
            </a:r>
            <a:endParaRPr lang="en-US" sz="2300" dirty="0"/>
          </a:p>
        </p:txBody>
      </p:sp>
      <p:sp>
        <p:nvSpPr>
          <p:cNvPr id="14" name="Content Placeholder 4">
            <a:extLst>
              <a:ext uri="{FF2B5EF4-FFF2-40B4-BE49-F238E27FC236}">
                <a16:creationId xmlns:a16="http://schemas.microsoft.com/office/drawing/2014/main" id="{13B59E69-3432-77F8-5339-DC5542393CC6}"/>
              </a:ext>
            </a:extLst>
          </p:cNvPr>
          <p:cNvSpPr txBox="1">
            <a:spLocks/>
          </p:cNvSpPr>
          <p:nvPr/>
        </p:nvSpPr>
        <p:spPr>
          <a:xfrm>
            <a:off x="836676" y="5154957"/>
            <a:ext cx="10479024" cy="64968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800"/>
              </a:spcAft>
              <a:buSzPct val="100000"/>
              <a:buFont typeface="Arial" panose="020B0604020202020204" pitchFamily="34" charset="0"/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31520" indent="-34747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097280" indent="-34747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463040" indent="-34747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-34747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Move from an average core ROI of 5.41 to a blended portfolio ROI of 10.0+ by prioritizing conversion and digital scale in the second half of the year.</a:t>
            </a:r>
          </a:p>
        </p:txBody>
      </p:sp>
    </p:spTree>
    <p:extLst>
      <p:ext uri="{BB962C8B-B14F-4D97-AF65-F5344CB8AC3E}">
        <p14:creationId xmlns:p14="http://schemas.microsoft.com/office/powerpoint/2010/main" val="15502942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27">
            <a:extLst>
              <a:ext uri="{FF2B5EF4-FFF2-40B4-BE49-F238E27FC236}">
                <a16:creationId xmlns:a16="http://schemas.microsoft.com/office/drawing/2014/main" id="{CC25EE42-B3D5-AD1E-48BE-54CEFF2E3D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456" y="1187577"/>
            <a:ext cx="10479088" cy="4482846"/>
          </a:xfrm>
        </p:spPr>
        <p:txBody>
          <a:bodyPr/>
          <a:lstStyle/>
          <a:p>
            <a:pPr algn="ctr"/>
            <a:r>
              <a:rPr lang="en-US" sz="20000" b="1" dirty="0"/>
              <a:t>Thank</a:t>
            </a:r>
            <a:br>
              <a:rPr lang="en-US" sz="20000" b="1" dirty="0"/>
            </a:br>
            <a:r>
              <a:rPr lang="en-US" sz="20000" b="1" dirty="0"/>
              <a:t>you</a:t>
            </a:r>
          </a:p>
        </p:txBody>
      </p:sp>
    </p:spTree>
    <p:extLst>
      <p:ext uri="{BB962C8B-B14F-4D97-AF65-F5344CB8AC3E}">
        <p14:creationId xmlns:p14="http://schemas.microsoft.com/office/powerpoint/2010/main" val="19884370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76923F-2B95-8D5A-8578-DBC0FC0DCE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841248"/>
            <a:ext cx="10479024" cy="557784"/>
          </a:xfrm>
        </p:spPr>
        <p:txBody>
          <a:bodyPr/>
          <a:lstStyle/>
          <a:p>
            <a:r>
              <a:rPr lang="en-US" sz="3200" dirty="0"/>
              <a:t>Agenda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FFF7AA9-7C16-A939-67C8-DF700FEF7D8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41248" y="1536827"/>
            <a:ext cx="6556375" cy="4479925"/>
          </a:xfrm>
        </p:spPr>
        <p:txBody>
          <a:bodyPr>
            <a:normAutofit/>
          </a:bodyPr>
          <a:lstStyle/>
          <a:p>
            <a:r>
              <a:rPr lang="en-US" sz="2500" dirty="0"/>
              <a:t>Key Insights &amp; Executive Summary (Q0)</a:t>
            </a:r>
          </a:p>
          <a:p>
            <a:r>
              <a:rPr lang="en-US" sz="2500" dirty="0"/>
              <a:t>Brand Strategy (2022-2025) (Q1)</a:t>
            </a:r>
          </a:p>
          <a:p>
            <a:r>
              <a:rPr lang="en-US" sz="2500" dirty="0"/>
              <a:t>Growth Opportunities (Q2) </a:t>
            </a:r>
          </a:p>
          <a:p>
            <a:r>
              <a:rPr lang="en-US" sz="2500" dirty="0"/>
              <a:t>H2 2025 Strategic Shift (Q3)</a:t>
            </a:r>
          </a:p>
          <a:p>
            <a:r>
              <a:rPr lang="en-US" sz="2500" dirty="0"/>
              <a:t>Conclusion &amp; Point of View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FEA6BC-F3A8-6DDC-F1F8-6348F54E8BE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917936" y="6385422"/>
            <a:ext cx="843264" cy="288000"/>
          </a:xfrm>
        </p:spPr>
        <p:txBody>
          <a:bodyPr/>
          <a:lstStyle/>
          <a:p>
            <a:fld id="{B67B645E-C5E5-4727-B977-D372A0AA71D9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26346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1F36F11-A50A-4347-9430-9522EAFCAB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841248"/>
            <a:ext cx="6931152" cy="557784"/>
          </a:xfrm>
        </p:spPr>
        <p:txBody>
          <a:bodyPr/>
          <a:lstStyle/>
          <a:p>
            <a:r>
              <a:rPr lang="en-US" sz="3200" dirty="0"/>
              <a:t>High ROI, High Risk, and a Massive Digital Gap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1E0E93-C6B0-0C8B-16D2-354982229DB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41248" y="2283324"/>
            <a:ext cx="10789475" cy="2903039"/>
          </a:xfrm>
        </p:spPr>
        <p:txBody>
          <a:bodyPr/>
          <a:lstStyle/>
          <a:p>
            <a:r>
              <a:rPr lang="en-US" sz="2500" b="1" dirty="0"/>
              <a:t>Key Takeaways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300" dirty="0"/>
              <a:t>Strong ROI, but underlying inefficiencies</a:t>
            </a:r>
            <a:r>
              <a:rPr lang="en-US" sz="2300" b="1" dirty="0"/>
              <a:t>:</a:t>
            </a:r>
            <a:r>
              <a:rPr lang="en-US" sz="2300" dirty="0"/>
              <a:t> </a:t>
            </a:r>
            <a:r>
              <a:rPr lang="en-US" sz="2000" dirty="0"/>
              <a:t>The overall historical ROI (10.54 for 2022-2024) is strong, but driven by channels with incomplete cost data (Trade Promo, Consumer Promotion). Core media investment is less efficient.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300" b="1" dirty="0"/>
              <a:t>Digitally Absent:</a:t>
            </a:r>
            <a:r>
              <a:rPr lang="en-US" sz="2300" dirty="0"/>
              <a:t> </a:t>
            </a:r>
            <a:r>
              <a:rPr lang="en-US" sz="2000" dirty="0"/>
              <a:t>The brand is heavily reliant on Offline sales (97.64%), creating a major vulnerability and representing a vast, untapped growth area.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300" b="1" dirty="0"/>
              <a:t>Strategy Misalignment (The 5.41 vs. 19.13 Problem):</a:t>
            </a:r>
            <a:r>
              <a:rPr lang="en-US" sz="2300" dirty="0"/>
              <a:t> </a:t>
            </a:r>
            <a:r>
              <a:rPr lang="en-US" sz="2000" dirty="0"/>
              <a:t>The highest-funded channel, </a:t>
            </a:r>
            <a:r>
              <a:rPr lang="en-US" sz="2000" b="1" dirty="0"/>
              <a:t>Paid Media - Brand</a:t>
            </a:r>
            <a:r>
              <a:rPr lang="en-US" sz="2000" dirty="0"/>
              <a:t>, delivers a moderate ROI of 5.41, while the most efficient conversion channel, </a:t>
            </a:r>
            <a:r>
              <a:rPr lang="en-US" sz="2000" b="1" dirty="0"/>
              <a:t>Consumer Promotion</a:t>
            </a:r>
            <a:r>
              <a:rPr lang="en-US" sz="2000" dirty="0"/>
              <a:t>, delivers an ROI of 19.13 but is systematically under-invested.</a:t>
            </a:r>
          </a:p>
        </p:txBody>
      </p:sp>
    </p:spTree>
    <p:extLst>
      <p:ext uri="{BB962C8B-B14F-4D97-AF65-F5344CB8AC3E}">
        <p14:creationId xmlns:p14="http://schemas.microsoft.com/office/powerpoint/2010/main" val="17465209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34DAF-F207-3061-24D6-6AFF552418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841248"/>
            <a:ext cx="10479024" cy="557784"/>
          </a:xfrm>
        </p:spPr>
        <p:txBody>
          <a:bodyPr/>
          <a:lstStyle/>
          <a:p>
            <a:r>
              <a:rPr lang="en-US" sz="3200" dirty="0"/>
              <a:t>Key Metric Callouts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4F9477-0E09-541A-1BEE-18EAF43FE06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917936" y="6385422"/>
            <a:ext cx="843264" cy="288000"/>
          </a:xfrm>
        </p:spPr>
        <p:txBody>
          <a:bodyPr/>
          <a:lstStyle/>
          <a:p>
            <a:fld id="{B67B645E-C5E5-4727-B977-D372A0AA71D9}" type="slidenum">
              <a:rPr lang="en-US" smtClean="0"/>
              <a:pPr/>
              <a:t>4</a:t>
            </a:fld>
            <a:endParaRPr lang="en-US" dirty="0"/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01B3A28D-5198-2000-0CBB-2CD0D0E9B252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4150528613"/>
              </p:ext>
            </p:extLst>
          </p:nvPr>
        </p:nvGraphicFramePr>
        <p:xfrm>
          <a:off x="841374" y="1661532"/>
          <a:ext cx="10478898" cy="4676074"/>
        </p:xfrm>
        <a:graphic>
          <a:graphicData uri="http://schemas.openxmlformats.org/drawingml/2006/table">
            <a:tbl>
              <a:tblPr firstRow="1" bandRow="1">
                <a:tableStyleId>{68D230F3-CF80-4859-8CE7-A43EE81993B5}</a:tableStyleId>
              </a:tblPr>
              <a:tblGrid>
                <a:gridCol w="3987801">
                  <a:extLst>
                    <a:ext uri="{9D8B030D-6E8A-4147-A177-3AD203B41FA5}">
                      <a16:colId xmlns:a16="http://schemas.microsoft.com/office/drawing/2014/main" val="3171858638"/>
                    </a:ext>
                  </a:extLst>
                </a:gridCol>
                <a:gridCol w="2085975">
                  <a:extLst>
                    <a:ext uri="{9D8B030D-6E8A-4147-A177-3AD203B41FA5}">
                      <a16:colId xmlns:a16="http://schemas.microsoft.com/office/drawing/2014/main" val="187701214"/>
                    </a:ext>
                  </a:extLst>
                </a:gridCol>
                <a:gridCol w="4405122">
                  <a:extLst>
                    <a:ext uri="{9D8B030D-6E8A-4147-A177-3AD203B41FA5}">
                      <a16:colId xmlns:a16="http://schemas.microsoft.com/office/drawing/2014/main" val="4063295337"/>
                    </a:ext>
                  </a:extLst>
                </a:gridCol>
              </a:tblGrid>
              <a:tr h="55012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 dirty="0">
                          <a:latin typeface="+mj-lt"/>
                        </a:rPr>
                        <a:t>Metric</a:t>
                      </a:r>
                    </a:p>
                  </a:txBody>
                  <a:tcPr marL="52914" marR="52914" marT="26457" marB="2645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>
                          <a:latin typeface="+mj-lt"/>
                        </a:rPr>
                        <a:t>Value</a:t>
                      </a:r>
                    </a:p>
                  </a:txBody>
                  <a:tcPr marL="52914" marR="52914" marT="26457" marB="2645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 dirty="0">
                          <a:latin typeface="+mj-lt"/>
                        </a:rPr>
                        <a:t>Insight</a:t>
                      </a:r>
                    </a:p>
                  </a:txBody>
                  <a:tcPr marL="52914" marR="52914" marT="26457" marB="26457" anchor="ctr"/>
                </a:tc>
                <a:extLst>
                  <a:ext uri="{0D108BD9-81ED-4DB2-BD59-A6C34878D82A}">
                    <a16:rowId xmlns:a16="http://schemas.microsoft.com/office/drawing/2014/main" val="3576975583"/>
                  </a:ext>
                </a:extLst>
              </a:tr>
              <a:tr h="55012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 b="1"/>
                        <a:t>Total Sales (Non-Baseline)</a:t>
                      </a:r>
                      <a:endParaRPr lang="en-US" sz="2000"/>
                    </a:p>
                  </a:txBody>
                  <a:tcPr marL="52914" marR="52914" marT="26457" marB="26457"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2000" dirty="0"/>
                        <a:t>$5.485 Billion</a:t>
                      </a:r>
                    </a:p>
                  </a:txBody>
                  <a:tcPr marL="52914" marR="52914" marT="26457" marB="2645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/>
                        <a:t>Strong top-line performance.</a:t>
                      </a:r>
                    </a:p>
                  </a:txBody>
                  <a:tcPr marL="52914" marR="52914" marT="26457" marB="26457" anchor="ctr"/>
                </a:tc>
                <a:extLst>
                  <a:ext uri="{0D108BD9-81ED-4DB2-BD59-A6C34878D82A}">
                    <a16:rowId xmlns:a16="http://schemas.microsoft.com/office/drawing/2014/main" val="3021333794"/>
                  </a:ext>
                </a:extLst>
              </a:tr>
              <a:tr h="96272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 b="1"/>
                        <a:t>Offline Sales Share</a:t>
                      </a:r>
                      <a:endParaRPr lang="en-US" sz="2000"/>
                    </a:p>
                  </a:txBody>
                  <a:tcPr marL="52914" marR="52914" marT="26457" marB="26457"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2000" dirty="0"/>
                        <a:t>97.64%</a:t>
                      </a:r>
                    </a:p>
                  </a:txBody>
                  <a:tcPr marL="52914" marR="52914" marT="26457" marB="2645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/>
                        <a:t>Extreme dependency on physical retail.</a:t>
                      </a:r>
                    </a:p>
                  </a:txBody>
                  <a:tcPr marL="52914" marR="52914" marT="26457" marB="26457" anchor="ctr"/>
                </a:tc>
                <a:extLst>
                  <a:ext uri="{0D108BD9-81ED-4DB2-BD59-A6C34878D82A}">
                    <a16:rowId xmlns:a16="http://schemas.microsoft.com/office/drawing/2014/main" val="18105811"/>
                  </a:ext>
                </a:extLst>
              </a:tr>
              <a:tr h="55012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 b="1" dirty="0"/>
                        <a:t>Online Sales Share</a:t>
                      </a:r>
                      <a:endParaRPr lang="en-US" sz="2000" dirty="0"/>
                    </a:p>
                  </a:txBody>
                  <a:tcPr marL="52914" marR="52914" marT="26457" marB="26457"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2000" dirty="0"/>
                        <a:t>2.36%</a:t>
                      </a:r>
                    </a:p>
                  </a:txBody>
                  <a:tcPr marL="52914" marR="52914" marT="26457" marB="2645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 dirty="0"/>
                        <a:t>Critical growth gap.</a:t>
                      </a:r>
                    </a:p>
                  </a:txBody>
                  <a:tcPr marL="52914" marR="52914" marT="26457" marB="26457" anchor="ctr"/>
                </a:tc>
                <a:extLst>
                  <a:ext uri="{0D108BD9-81ED-4DB2-BD59-A6C34878D82A}">
                    <a16:rowId xmlns:a16="http://schemas.microsoft.com/office/drawing/2014/main" val="1592501167"/>
                  </a:ext>
                </a:extLst>
              </a:tr>
              <a:tr h="550126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buNone/>
                      </a:pPr>
                      <a:r>
                        <a:rPr lang="en-US" sz="2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Overall Historical ROI (2022-2024)</a:t>
                      </a:r>
                    </a:p>
                  </a:txBody>
                  <a:tcPr marL="52914" marR="52914" marT="26457" marB="26457"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2000" dirty="0"/>
                        <a:t>10.54</a:t>
                      </a:r>
                    </a:p>
                  </a:txBody>
                  <a:tcPr marL="52914" marR="52914" marT="26457" marB="26457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Unstable Foundation. </a:t>
                      </a:r>
                    </a:p>
                  </a:txBody>
                  <a:tcPr marL="52914" marR="52914" marT="26457" marB="26457" anchor="ctr"/>
                </a:tc>
                <a:extLst>
                  <a:ext uri="{0D108BD9-81ED-4DB2-BD59-A6C34878D82A}">
                    <a16:rowId xmlns:a16="http://schemas.microsoft.com/office/drawing/2014/main" val="2092024741"/>
                  </a:ext>
                </a:extLst>
              </a:tr>
              <a:tr h="55012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 b="1"/>
                        <a:t>Paid Media - Brand ROI</a:t>
                      </a:r>
                      <a:endParaRPr lang="en-US" sz="2000"/>
                    </a:p>
                  </a:txBody>
                  <a:tcPr marL="52914" marR="52914" marT="26457" marB="26457"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2000" dirty="0"/>
                        <a:t>5.41</a:t>
                      </a:r>
                    </a:p>
                  </a:txBody>
                  <a:tcPr marL="52914" marR="52914" marT="26457" marB="2645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/>
                        <a:t>Core investment is moderate-return.</a:t>
                      </a:r>
                    </a:p>
                  </a:txBody>
                  <a:tcPr marL="52914" marR="52914" marT="26457" marB="26457" anchor="ctr"/>
                </a:tc>
                <a:extLst>
                  <a:ext uri="{0D108BD9-81ED-4DB2-BD59-A6C34878D82A}">
                    <a16:rowId xmlns:a16="http://schemas.microsoft.com/office/drawing/2014/main" val="2286781211"/>
                  </a:ext>
                </a:extLst>
              </a:tr>
              <a:tr h="96272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 b="1" dirty="0"/>
                        <a:t>Consumer Promotion ROI</a:t>
                      </a:r>
                      <a:endParaRPr lang="en-US" sz="2000" dirty="0"/>
                    </a:p>
                  </a:txBody>
                  <a:tcPr marL="52914" marR="52914" marT="26457" marB="26457"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2000" dirty="0"/>
                        <a:t>19.13</a:t>
                      </a:r>
                    </a:p>
                  </a:txBody>
                  <a:tcPr marL="52914" marR="52914" marT="26457" marB="2645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 dirty="0"/>
                        <a:t>Highest credible efficiency is not leveraged.</a:t>
                      </a:r>
                    </a:p>
                  </a:txBody>
                  <a:tcPr marL="52914" marR="52914" marT="26457" marB="26457" anchor="ctr"/>
                </a:tc>
                <a:extLst>
                  <a:ext uri="{0D108BD9-81ED-4DB2-BD59-A6C34878D82A}">
                    <a16:rowId xmlns:a16="http://schemas.microsoft.com/office/drawing/2014/main" val="4083364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884750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2CB087B-CB5E-35C5-3AD8-D1A6E1AF82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1014" y="2095656"/>
            <a:ext cx="10742974" cy="292830"/>
          </a:xfrm>
        </p:spPr>
        <p:txBody>
          <a:bodyPr/>
          <a:lstStyle/>
          <a:p>
            <a:r>
              <a:rPr lang="en-US" dirty="0"/>
              <a:t>Investment and Performance Trend (2022-2024)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26DA25-1172-208C-2C26-5E3AF67E11D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1015" y="607743"/>
            <a:ext cx="10742973" cy="1073193"/>
          </a:xfrm>
        </p:spPr>
        <p:txBody>
          <a:bodyPr/>
          <a:lstStyle/>
          <a:p>
            <a:r>
              <a:rPr lang="en-US" sz="3200" b="1" dirty="0">
                <a:latin typeface="+mj-lt"/>
              </a:rPr>
              <a:t>Strategy Cycle: Consolidation Followed by Aggressive Core Reinvestment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0E22538-C0C7-A5A4-5612-F157617DDD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5909212"/>
              </p:ext>
            </p:extLst>
          </p:nvPr>
        </p:nvGraphicFramePr>
        <p:xfrm>
          <a:off x="591015" y="2803207"/>
          <a:ext cx="11170775" cy="2011680"/>
        </p:xfrm>
        <a:graphic>
          <a:graphicData uri="http://schemas.openxmlformats.org/drawingml/2006/table">
            <a:tbl>
              <a:tblPr firstRow="1" bandRow="1">
                <a:tableStyleId>{68D230F3-CF80-4859-8CE7-A43EE81993B5}</a:tableStyleId>
              </a:tblPr>
              <a:tblGrid>
                <a:gridCol w="2234155">
                  <a:extLst>
                    <a:ext uri="{9D8B030D-6E8A-4147-A177-3AD203B41FA5}">
                      <a16:colId xmlns:a16="http://schemas.microsoft.com/office/drawing/2014/main" val="3158931495"/>
                    </a:ext>
                  </a:extLst>
                </a:gridCol>
                <a:gridCol w="2234155">
                  <a:extLst>
                    <a:ext uri="{9D8B030D-6E8A-4147-A177-3AD203B41FA5}">
                      <a16:colId xmlns:a16="http://schemas.microsoft.com/office/drawing/2014/main" val="3403622124"/>
                    </a:ext>
                  </a:extLst>
                </a:gridCol>
                <a:gridCol w="2234155">
                  <a:extLst>
                    <a:ext uri="{9D8B030D-6E8A-4147-A177-3AD203B41FA5}">
                      <a16:colId xmlns:a16="http://schemas.microsoft.com/office/drawing/2014/main" val="546460071"/>
                    </a:ext>
                  </a:extLst>
                </a:gridCol>
                <a:gridCol w="2234155">
                  <a:extLst>
                    <a:ext uri="{9D8B030D-6E8A-4147-A177-3AD203B41FA5}">
                      <a16:colId xmlns:a16="http://schemas.microsoft.com/office/drawing/2014/main" val="26273470"/>
                    </a:ext>
                  </a:extLst>
                </a:gridCol>
                <a:gridCol w="2234155">
                  <a:extLst>
                    <a:ext uri="{9D8B030D-6E8A-4147-A177-3AD203B41FA5}">
                      <a16:colId xmlns:a16="http://schemas.microsoft.com/office/drawing/2014/main" val="3800680989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>
                          <a:solidFill>
                            <a:schemeClr val="bg1"/>
                          </a:solidFill>
                        </a:rPr>
                        <a:t>Year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>
                          <a:solidFill>
                            <a:schemeClr val="bg1"/>
                          </a:solidFill>
                        </a:rPr>
                        <a:t>Total Cost (M)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>
                          <a:solidFill>
                            <a:schemeClr val="bg1"/>
                          </a:solidFill>
                        </a:rPr>
                        <a:t>Total Sales (B)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>
                          <a:solidFill>
                            <a:schemeClr val="bg1"/>
                          </a:solidFill>
                        </a:rPr>
                        <a:t>Change in Cost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>
                          <a:solidFill>
                            <a:schemeClr val="bg1"/>
                          </a:solidFill>
                        </a:rPr>
                        <a:t>Change in Sales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4326339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b="1" dirty="0">
                          <a:solidFill>
                            <a:schemeClr val="bg1"/>
                          </a:solidFill>
                        </a:rPr>
                        <a:t>2022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$137.6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$1.66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>
                          <a:solidFill>
                            <a:schemeClr val="bg1"/>
                          </a:solidFill>
                        </a:rPr>
                        <a:t>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>
                          <a:solidFill>
                            <a:schemeClr val="bg1"/>
                          </a:solidFill>
                        </a:rPr>
                        <a:t>—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76222392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b="1" dirty="0">
                          <a:solidFill>
                            <a:schemeClr val="bg1"/>
                          </a:solidFill>
                        </a:rPr>
                        <a:t>2023 (Consolidation)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$129.7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$1.40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    5.7%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     15.9%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68286799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b="1" dirty="0">
                          <a:solidFill>
                            <a:schemeClr val="bg1"/>
                          </a:solidFill>
                        </a:rPr>
                        <a:t>2024 (Reinvestment)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$189.6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$1.76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    46.2%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      25.7%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5408471"/>
                  </a:ext>
                </a:extLst>
              </a:tr>
            </a:tbl>
          </a:graphicData>
        </a:graphic>
      </p:graphicFrame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C2334A2-5D0B-1B8C-F140-68C8642DB8C3}"/>
              </a:ext>
            </a:extLst>
          </p:cNvPr>
          <p:cNvCxnSpPr>
            <a:cxnSpLocks/>
          </p:cNvCxnSpPr>
          <p:nvPr/>
        </p:nvCxnSpPr>
        <p:spPr>
          <a:xfrm>
            <a:off x="7326351" y="3713356"/>
            <a:ext cx="0" cy="278781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44450DF-4D90-20E9-4792-4E01F5780E71}"/>
              </a:ext>
            </a:extLst>
          </p:cNvPr>
          <p:cNvCxnSpPr>
            <a:cxnSpLocks/>
          </p:cNvCxnSpPr>
          <p:nvPr/>
        </p:nvCxnSpPr>
        <p:spPr>
          <a:xfrm flipV="1">
            <a:off x="7326351" y="4215161"/>
            <a:ext cx="0" cy="23619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4F06859-C106-BD4D-73EC-2832F954E4A0}"/>
              </a:ext>
            </a:extLst>
          </p:cNvPr>
          <p:cNvCxnSpPr>
            <a:cxnSpLocks/>
          </p:cNvCxnSpPr>
          <p:nvPr/>
        </p:nvCxnSpPr>
        <p:spPr>
          <a:xfrm>
            <a:off x="9619785" y="3713356"/>
            <a:ext cx="0" cy="278781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06500B1-545B-49D7-4EC8-2ED6DD1B2E3C}"/>
              </a:ext>
            </a:extLst>
          </p:cNvPr>
          <p:cNvCxnSpPr>
            <a:cxnSpLocks/>
          </p:cNvCxnSpPr>
          <p:nvPr/>
        </p:nvCxnSpPr>
        <p:spPr>
          <a:xfrm flipV="1">
            <a:off x="9627219" y="4215161"/>
            <a:ext cx="0" cy="23619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AF7EE68F-144A-085E-C72E-F79E5BCD3DA3}"/>
              </a:ext>
            </a:extLst>
          </p:cNvPr>
          <p:cNvSpPr txBox="1"/>
          <p:nvPr/>
        </p:nvSpPr>
        <p:spPr>
          <a:xfrm>
            <a:off x="591014" y="6119790"/>
            <a:ext cx="111707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Observation:</a:t>
            </a:r>
            <a:r>
              <a:rPr lang="en-US" sz="1400" dirty="0">
                <a:solidFill>
                  <a:schemeClr val="bg1"/>
                </a:solidFill>
              </a:rPr>
              <a:t> The brand reduced cost in 2023, resulting in a disproportionately large drop in sales. The 2024 strategy was to aggressively spend to recapture performance, reaching a sales peak.</a:t>
            </a:r>
          </a:p>
        </p:txBody>
      </p:sp>
    </p:spTree>
    <p:extLst>
      <p:ext uri="{BB962C8B-B14F-4D97-AF65-F5344CB8AC3E}">
        <p14:creationId xmlns:p14="http://schemas.microsoft.com/office/powerpoint/2010/main" val="17091804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4D1FD-9CC8-4CB0-8247-CFAB90695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841248"/>
            <a:ext cx="10479024" cy="557784"/>
          </a:xfrm>
        </p:spPr>
        <p:txBody>
          <a:bodyPr/>
          <a:lstStyle/>
          <a:p>
            <a:r>
              <a:rPr lang="en-US" sz="3200" dirty="0"/>
              <a:t>Strategic Allocation: Core Commitment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CAD0987-D595-9D33-A24C-ED016A62A8B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41248" y="2811248"/>
            <a:ext cx="10479024" cy="1235503"/>
          </a:xfrm>
        </p:spPr>
        <p:txBody>
          <a:bodyPr/>
          <a:lstStyle/>
          <a:p>
            <a:r>
              <a:rPr lang="en-US" b="1" dirty="0"/>
              <a:t>Paid Media - Brand Share:</a:t>
            </a:r>
            <a:r>
              <a:rPr lang="en-US" dirty="0"/>
              <a:t> ~ 60% in 2022 to ~ 65% in 2023.</a:t>
            </a:r>
          </a:p>
          <a:p>
            <a:r>
              <a:rPr lang="en-US" b="1" dirty="0"/>
              <a:t>Implication:</a:t>
            </a:r>
            <a:r>
              <a:rPr lang="en-US" dirty="0"/>
              <a:t> The core strategy prioritizes </a:t>
            </a:r>
            <a:r>
              <a:rPr lang="en-US" b="1" dirty="0"/>
              <a:t>brand-building and awareness</a:t>
            </a:r>
            <a:r>
              <a:rPr lang="en-US" dirty="0"/>
              <a:t> (high frequency/reach) over scaling highly efficient conversion/promotional channels.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30775B9-3753-DF33-4334-9918E70D89C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41248" y="2010583"/>
            <a:ext cx="10558272" cy="557784"/>
          </a:xfrm>
        </p:spPr>
        <p:txBody>
          <a:bodyPr/>
          <a:lstStyle/>
          <a:p>
            <a:r>
              <a:rPr lang="en-US" b="0" dirty="0">
                <a:latin typeface="+mn-lt"/>
              </a:rPr>
              <a:t>The brand's strategic commitment is to fund Paid Media - Brand as the primary vehicle, consistently allocating the largest share of the budget.</a:t>
            </a:r>
          </a:p>
          <a:p>
            <a:endParaRPr lang="en-US" b="0" dirty="0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7814C5-5D60-0866-7B45-798BC7C8D1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917936" y="6385422"/>
            <a:ext cx="843264" cy="288000"/>
          </a:xfrm>
        </p:spPr>
        <p:txBody>
          <a:bodyPr/>
          <a:lstStyle/>
          <a:p>
            <a:fld id="{B67B645E-C5E5-4727-B977-D372A0AA71D9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7731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65D67-56B9-4DBB-5270-4A51BFCDA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888" y="1041946"/>
            <a:ext cx="4812466" cy="4774107"/>
          </a:xfrm>
        </p:spPr>
        <p:txBody>
          <a:bodyPr/>
          <a:lstStyle/>
          <a:p>
            <a:r>
              <a:rPr lang="en-US" sz="5000" dirty="0"/>
              <a:t>Three ways for Growth: Digital, Efficiency, and Cost Clarity</a:t>
            </a:r>
          </a:p>
        </p:txBody>
      </p:sp>
      <p:pic>
        <p:nvPicPr>
          <p:cNvPr id="7" name="Picture Placeholder 6" descr="A stock chart with blue graphs">
            <a:extLst>
              <a:ext uri="{FF2B5EF4-FFF2-40B4-BE49-F238E27FC236}">
                <a16:creationId xmlns:a16="http://schemas.microsoft.com/office/drawing/2014/main" id="{F89C4B25-25A4-FEDF-38C8-1E468838E75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alphaModFix amt="86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3385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l="12020" r="12020"/>
          <a:stretch/>
        </p:blipFill>
        <p:spPr>
          <a:xfrm>
            <a:off x="5615354" y="0"/>
            <a:ext cx="6576646" cy="68580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7D930E-9FE8-F230-9BDF-13B152862EB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917936" y="6385422"/>
            <a:ext cx="843264" cy="288000"/>
          </a:xfrm>
        </p:spPr>
        <p:txBody>
          <a:bodyPr/>
          <a:lstStyle/>
          <a:p>
            <a:fld id="{B67B645E-C5E5-4727-B977-D372A0AA71D9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69982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9ACF3-596C-92A5-7AD1-A2B11C037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841248"/>
            <a:ext cx="10479024" cy="557784"/>
          </a:xfrm>
        </p:spPr>
        <p:txBody>
          <a:bodyPr/>
          <a:lstStyle/>
          <a:p>
            <a:r>
              <a:rPr lang="en-US" sz="3200" dirty="0"/>
              <a:t>Digital Acceleration (Strategic Priority)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275BAFA-03AB-7B89-1CA0-DC09783ECB3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41248" y="1536827"/>
            <a:ext cx="4410690" cy="4479925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The Gap:</a:t>
            </a:r>
            <a:r>
              <a:rPr lang="en-US" dirty="0"/>
              <a:t> 2.36% Online Sales share is a critical failure to capture the modern consumer.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The Proof:</a:t>
            </a:r>
            <a:r>
              <a:rPr lang="en-US" dirty="0"/>
              <a:t> Paid Media-</a:t>
            </a:r>
            <a:r>
              <a:rPr lang="en-US" dirty="0" err="1"/>
              <a:t>Brand.com</a:t>
            </a:r>
            <a:r>
              <a:rPr lang="en-US" dirty="0"/>
              <a:t> showed a strong ROI of 8.86 in H1 2025, proving the digital investment can be efficient.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Recommendation:</a:t>
            </a:r>
            <a:r>
              <a:rPr lang="en-US" dirty="0"/>
              <a:t> Set an aggressive target to reach 5% </a:t>
            </a:r>
            <a:r>
              <a:rPr lang="en-US" b="1" dirty="0"/>
              <a:t>Online Sales share</a:t>
            </a:r>
            <a:r>
              <a:rPr lang="en-US" dirty="0"/>
              <a:t> within the next 18 months, funded by reallocation from moderate-return core media.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EB7C78-0890-627E-C852-B11CAB85CFE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917936" y="6385422"/>
            <a:ext cx="843264" cy="288000"/>
          </a:xfrm>
        </p:spPr>
        <p:txBody>
          <a:bodyPr/>
          <a:lstStyle/>
          <a:p>
            <a:fld id="{B67B645E-C5E5-4727-B977-D372A0AA71D9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9" name="Picture 8" descr="3D Hologram from iPad">
            <a:extLst>
              <a:ext uri="{FF2B5EF4-FFF2-40B4-BE49-F238E27FC236}">
                <a16:creationId xmlns:a16="http://schemas.microsoft.com/office/drawing/2014/main" id="{76B09AEE-5F8E-0B6E-9E18-8956C5D437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4003" y="1399033"/>
            <a:ext cx="5416269" cy="4617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2818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F8B376-B4C2-8DA2-B7BB-25F65DE6D7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9231C7-F804-C4A1-F5F8-9A4E651FDB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841248"/>
            <a:ext cx="10479024" cy="557784"/>
          </a:xfrm>
        </p:spPr>
        <p:txBody>
          <a:bodyPr/>
          <a:lstStyle/>
          <a:p>
            <a:r>
              <a:rPr lang="en-US" sz="3200" dirty="0"/>
              <a:t>Scale High-Efficiency Channels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07A8E8F-07E0-AE08-8F38-16AEF5B9E2C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41248" y="1536828"/>
            <a:ext cx="10354290" cy="1698742"/>
          </a:xfrm>
        </p:spPr>
        <p:txBody>
          <a:bodyPr>
            <a:normAutofit fontScale="92500"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The Missed Opportunity:</a:t>
            </a:r>
            <a:r>
              <a:rPr lang="en-US" dirty="0"/>
              <a:t> </a:t>
            </a:r>
            <a:r>
              <a:rPr lang="en-US" sz="2100" dirty="0"/>
              <a:t>We have two channels that actually work - </a:t>
            </a:r>
            <a:r>
              <a:rPr lang="en-US" sz="2100" b="1" dirty="0"/>
              <a:t>Consumer Promotion (19.13 ROI) </a:t>
            </a:r>
            <a:r>
              <a:rPr lang="en-US" sz="2100" dirty="0"/>
              <a:t>and </a:t>
            </a:r>
            <a:r>
              <a:rPr lang="en-US" sz="2100" b="1" dirty="0"/>
              <a:t>Shopper Marketing (9.10 ROI) </a:t>
            </a:r>
            <a:r>
              <a:rPr lang="en-US" sz="2100" dirty="0"/>
              <a:t>and we're not giving them nearly enough budget.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Recommendation:</a:t>
            </a:r>
            <a:r>
              <a:rPr lang="en-US" dirty="0"/>
              <a:t> </a:t>
            </a:r>
            <a:r>
              <a:rPr lang="en-US" b="1" dirty="0"/>
              <a:t>Scale up</a:t>
            </a:r>
            <a:r>
              <a:rPr lang="en-US" dirty="0"/>
              <a:t> </a:t>
            </a:r>
            <a:r>
              <a:rPr lang="en-US" b="1" dirty="0"/>
              <a:t>Shopper Marketing </a:t>
            </a:r>
            <a:r>
              <a:rPr lang="en-US" dirty="0"/>
              <a:t>investment by 20% in the next full cycle. Conduct a </a:t>
            </a:r>
            <a:r>
              <a:rPr lang="en-US" b="1" dirty="0"/>
              <a:t>scalability analysis</a:t>
            </a:r>
            <a:r>
              <a:rPr lang="en-US" dirty="0"/>
              <a:t> on </a:t>
            </a:r>
            <a:r>
              <a:rPr lang="en-US" b="1" dirty="0"/>
              <a:t>Consumer Promotion</a:t>
            </a:r>
            <a:r>
              <a:rPr lang="en-US" dirty="0"/>
              <a:t> to understand its maximum viable investment level.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5D4BEB-7ECA-D090-B79E-251EEC0A706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917936" y="6385422"/>
            <a:ext cx="843264" cy="288000"/>
          </a:xfrm>
        </p:spPr>
        <p:txBody>
          <a:bodyPr/>
          <a:lstStyle/>
          <a:p>
            <a:fld id="{B67B645E-C5E5-4727-B977-D372A0AA71D9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C24C526-E481-8A6D-6B79-A344AA807A51}"/>
              </a:ext>
            </a:extLst>
          </p:cNvPr>
          <p:cNvSpPr txBox="1">
            <a:spLocks/>
          </p:cNvSpPr>
          <p:nvPr/>
        </p:nvSpPr>
        <p:spPr>
          <a:xfrm>
            <a:off x="841248" y="3429000"/>
            <a:ext cx="10479024" cy="557784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2000" b="1" kern="1200" cap="all" spc="3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Fix the Cost Blind Spot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F69AE562-F769-A0A8-1315-761D2EDFC7A9}"/>
              </a:ext>
            </a:extLst>
          </p:cNvPr>
          <p:cNvSpPr txBox="1">
            <a:spLocks/>
          </p:cNvSpPr>
          <p:nvPr/>
        </p:nvSpPr>
        <p:spPr>
          <a:xfrm>
            <a:off x="841248" y="4124580"/>
            <a:ext cx="10354290" cy="1698742"/>
          </a:xfrm>
          <a:prstGeom prst="rect">
            <a:avLst/>
          </a:prstGeom>
        </p:spPr>
        <p:txBody>
          <a:bodyPr vert="horz" lIns="0" tIns="0" rIns="0" bIns="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800"/>
              </a:spcAft>
              <a:buSzPct val="100000"/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31520" indent="-34747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097280" indent="-34747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463040" indent="-34747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-34747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The Problem:</a:t>
            </a:r>
            <a:r>
              <a:rPr lang="en-US" dirty="0"/>
              <a:t> Trade Promo drives ~ $1.98 billion in sales but has negligible reported cost, resulting in an artificially high ROI of 7033.49.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Recommendation:</a:t>
            </a:r>
            <a:r>
              <a:rPr lang="en-US" dirty="0"/>
              <a:t> Implement robust tracking to capture the </a:t>
            </a:r>
            <a:r>
              <a:rPr lang="en-US" b="1" dirty="0"/>
              <a:t>full cost of promotions</a:t>
            </a:r>
            <a:r>
              <a:rPr lang="en-US" dirty="0"/>
              <a:t> (e.g., lost margin, retailer incentives, fixed trade support). Without accurate cost data, the true profitability of the largest sales driver cannot be assessed or optimized.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1791554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TM66835393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5BC7E"/>
      </a:accent1>
      <a:accent2>
        <a:srgbClr val="FFC330"/>
      </a:accent2>
      <a:accent3>
        <a:srgbClr val="BE80FF"/>
      </a:accent3>
      <a:accent4>
        <a:srgbClr val="FF8345"/>
      </a:accent4>
      <a:accent5>
        <a:srgbClr val="FF70BF"/>
      </a:accent5>
      <a:accent6>
        <a:srgbClr val="60A2F5"/>
      </a:accent6>
      <a:hlink>
        <a:srgbClr val="5C4EDC"/>
      </a:hlink>
      <a:folHlink>
        <a:srgbClr val="7FC5FF"/>
      </a:folHlink>
    </a:clrScheme>
    <a:fontScheme name="Custom 32">
      <a:majorFont>
        <a:latin typeface="Aptos"/>
        <a:ea typeface=""/>
        <a:cs typeface=""/>
      </a:majorFont>
      <a:minorFont>
        <a:latin typeface="Apto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18000">
              <a:schemeClr val="accent1">
                <a:lumMod val="5000"/>
                <a:lumOff val="95000"/>
              </a:schemeClr>
            </a:gs>
            <a:gs pos="100000">
              <a:schemeClr val="accent3">
                <a:alpha val="71000"/>
              </a:schemeClr>
            </a:gs>
          </a:gsLst>
          <a:path path="circle">
            <a:fillToRect l="100000" b="100000"/>
          </a:path>
          <a:tileRect t="-100000" r="-100000"/>
        </a:gradFill>
        <a:ln>
          <a:noFill/>
        </a:ln>
        <a:effectLst>
          <a:outerShdw blurRad="330200" dist="304800" dir="5400000" algn="t" rotWithShape="0">
            <a:prstClr val="black">
              <a:alpha val="39000"/>
            </a:prstClr>
          </a:outerShdw>
        </a:effectLst>
      </a:spPr>
      <a:bodyPr rtlCol="0" anchor="ctr"/>
      <a:lstStyle>
        <a:defPPr algn="ctr">
          <a:defRPr>
            <a:solidFill>
              <a:schemeClr val="lt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M66835393_win32_SD_v3" id="{4170EB69-3ACE-4C18-BE4C-C6CBD8BF8A79}" vid="{8A480AB3-AE5D-4813-AA67-ADACC5EA6C3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9" ma:contentTypeDescription="Create a new document." ma:contentTypeScope="" ma:versionID="6a914531ae0f23be31da2eba1f3b42a9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ae00154c9e66547f022c4923f88826d6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hidden="true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hidden="tru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hidden="true" ma:internalName="Background" ma:readOnly="false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B247F30-5811-40C0-99EC-CF53200590BE}">
  <ds:schemaRefs>
    <ds:schemaRef ds:uri="230e9df3-be65-4c73-a93b-d1236ebd677e"/>
    <ds:schemaRef ds:uri="71af3243-3dd4-4a8d-8c0d-dd76da1f02a5"/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customXml/itemProps2.xml><?xml version="1.0" encoding="utf-8"?>
<ds:datastoreItem xmlns:ds="http://schemas.openxmlformats.org/officeDocument/2006/customXml" ds:itemID="{55E72E99-0076-433E-AD3A-575A11FAB73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8837B91-4329-4308-94DA-BB811B5F309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Custom</Template>
  <TotalTime>969</TotalTime>
  <Words>998</Words>
  <Application>Microsoft Macintosh PowerPoint</Application>
  <PresentationFormat>Widescreen</PresentationFormat>
  <Paragraphs>114</Paragraphs>
  <Slides>14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Aptos</vt:lpstr>
      <vt:lpstr>Aptos Light</vt:lpstr>
      <vt:lpstr>Arial</vt:lpstr>
      <vt:lpstr>Calibri</vt:lpstr>
      <vt:lpstr>Custom</vt:lpstr>
      <vt:lpstr>Analysis of 2022-2025 Media Data</vt:lpstr>
      <vt:lpstr>Agenda</vt:lpstr>
      <vt:lpstr>High ROI, High Risk, and a Massive Digital Gap</vt:lpstr>
      <vt:lpstr>Key Metric Callouts</vt:lpstr>
      <vt:lpstr>Investment and Performance Trend (2022-2024)</vt:lpstr>
      <vt:lpstr>Strategic Allocation: Core Commitment</vt:lpstr>
      <vt:lpstr>Three ways for Growth: Digital, Efficiency, and Cost Clarity</vt:lpstr>
      <vt:lpstr>Digital Acceleration (Strategic Priority)</vt:lpstr>
      <vt:lpstr>Scale High-Efficiency Channels</vt:lpstr>
      <vt:lpstr>Shift Focus from Cost Size to ROI Quality</vt:lpstr>
      <vt:lpstr>H2 2025 Key Strategic Changes</vt:lpstr>
      <vt:lpstr>POV: We Need to Evolve Beyond Brand-Building to Stay Competitive</vt:lpstr>
      <vt:lpstr>Key Conclusion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Lohar, Komal Sanjay</dc:creator>
  <cp:lastModifiedBy>Lohar, Komal Sanjay</cp:lastModifiedBy>
  <cp:revision>8</cp:revision>
  <dcterms:created xsi:type="dcterms:W3CDTF">2025-12-03T13:55:53Z</dcterms:created>
  <dcterms:modified xsi:type="dcterms:W3CDTF">2025-12-04T06:06:32Z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